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8" r:id="rId2"/>
    <p:sldId id="336" r:id="rId3"/>
    <p:sldId id="313" r:id="rId4"/>
    <p:sldId id="257" r:id="rId5"/>
    <p:sldId id="342" r:id="rId6"/>
    <p:sldId id="347" r:id="rId7"/>
    <p:sldId id="343" r:id="rId8"/>
    <p:sldId id="293" r:id="rId9"/>
    <p:sldId id="344" r:id="rId10"/>
    <p:sldId id="297" r:id="rId11"/>
    <p:sldId id="345" r:id="rId12"/>
    <p:sldId id="348" r:id="rId13"/>
    <p:sldId id="346" r:id="rId14"/>
    <p:sldId id="349" r:id="rId15"/>
    <p:sldId id="33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78" autoAdjust="0"/>
    <p:restoredTop sz="94660"/>
  </p:normalViewPr>
  <p:slideViewPr>
    <p:cSldViewPr snapToGrid="0">
      <p:cViewPr varScale="1">
        <p:scale>
          <a:sx n="61" d="100"/>
          <a:sy n="61" d="100"/>
        </p:scale>
        <p:origin x="1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2D9C4-B8BA-4884-AEDD-D695BE7F3C2C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9EBD0-B434-4361-B94E-B338ADE31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67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BD0-B434-4361-B94E-B338ADE317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48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F8786-3907-6747-693A-F95B5C1E0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976356-28F2-739C-346C-4DA0C00111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0CBAF8-381F-F498-F014-E08E384EF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0E5B4-CA5A-0587-0301-E1554B3A9F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BD0-B434-4361-B94E-B338ADE3176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84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AEBEDB2E-7E4C-06F2-5E6F-303D13CB811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Text Placeholder 2">
            <a:extLst>
              <a:ext uri="{FF2B5EF4-FFF2-40B4-BE49-F238E27FC236}">
                <a16:creationId xmlns:a16="http://schemas.microsoft.com/office/drawing/2014/main" id="{90F9D065-3669-361B-DE8D-7F2BB1EF0341}"/>
              </a:ext>
            </a:extLst>
          </p:cNvPr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B2431-AE97-366E-A647-2882345D2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AE29BF40-2098-4E76-9BC3-C0566947529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Text Placeholder 2">
            <a:extLst>
              <a:ext uri="{FF2B5EF4-FFF2-40B4-BE49-F238E27FC236}">
                <a16:creationId xmlns:a16="http://schemas.microsoft.com/office/drawing/2014/main" id="{8378160E-F78C-82AF-F6FE-7941A7305B97}"/>
              </a:ext>
            </a:extLst>
          </p:cNvPr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7754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0444D-1A2C-5EFB-DB62-3B9435B97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AABBE3C6-FD7E-07D0-CE3B-A373CC33509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Text Placeholder 2">
            <a:extLst>
              <a:ext uri="{FF2B5EF4-FFF2-40B4-BE49-F238E27FC236}">
                <a16:creationId xmlns:a16="http://schemas.microsoft.com/office/drawing/2014/main" id="{CB6C020B-BDC8-7B83-4A83-E3F2D1D43750}"/>
              </a:ext>
            </a:extLst>
          </p:cNvPr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092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03E28-5815-928D-CC09-89EEC35AE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819B9316-C796-72DE-DD1B-982B36028DD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Text Placeholder 2">
            <a:extLst>
              <a:ext uri="{FF2B5EF4-FFF2-40B4-BE49-F238E27FC236}">
                <a16:creationId xmlns:a16="http://schemas.microsoft.com/office/drawing/2014/main" id="{24F77361-F20C-E9E8-0CB5-B2571E2BF751}"/>
              </a:ext>
            </a:extLst>
          </p:cNvPr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4416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BD0-B434-4361-B94E-B338ADE317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4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E8742-7103-B34C-31C4-91A87BEAB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852B63F0-1531-8036-33A5-D6F69250470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Text Placeholder 2">
            <a:extLst>
              <a:ext uri="{FF2B5EF4-FFF2-40B4-BE49-F238E27FC236}">
                <a16:creationId xmlns:a16="http://schemas.microsoft.com/office/drawing/2014/main" id="{2F952717-8C62-29C0-C1AE-CDDD98BF2D95}"/>
              </a:ext>
            </a:extLst>
          </p:cNvPr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7800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B9A81-8DA8-F31A-D20D-75561819A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4C1997-2126-61D2-2629-59639F50D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AF6382-584A-EC1E-A787-6D634EF3B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7A528-3896-18AD-8777-142B5376B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BD0-B434-4361-B94E-B338ADE317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84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378FB-B255-AE2D-738E-CFFAC3910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FF6CB4E2-8C58-2679-36F5-754092A4357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Text Placeholder 2">
            <a:extLst>
              <a:ext uri="{FF2B5EF4-FFF2-40B4-BE49-F238E27FC236}">
                <a16:creationId xmlns:a16="http://schemas.microsoft.com/office/drawing/2014/main" id="{D83A7C7A-2587-AFB6-6988-BB3B7A987FD1}"/>
              </a:ext>
            </a:extLst>
          </p:cNvPr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648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50F3F-F2AF-9413-1471-054DD8A8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E2FDD-EED8-4D72-84A7-7A6E6198028A}" type="datetimeFigureOut">
              <a:rPr lang="en-US"/>
              <a:pPr>
                <a:defRPr/>
              </a:pPr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F3C6E-A2DE-7EE1-30D2-8F6E5BB6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E55D2-884C-337D-D496-1DED2488A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7F7E56-FE23-4979-8FD2-F95120FE83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159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D38F7-CF01-27D7-BE19-A1F2CFC7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CA4B9A-90ED-4ED4-8525-CF38575D6D17}" type="datetimeFigureOut">
              <a:rPr lang="en-US"/>
              <a:pPr>
                <a:defRPr/>
              </a:pPr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50A05-0469-7F6B-1B77-6ACE99C5B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CF0BA-8078-E0FD-6635-0853D08EF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958391-D845-41D0-889C-3D1CADB73C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5078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11C50-A297-4507-0253-12CB3E9DC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6D15EB-5747-4ECA-A91E-9D9AB31C2477}" type="datetimeFigureOut">
              <a:rPr lang="en-US"/>
              <a:pPr>
                <a:defRPr/>
              </a:pPr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C36FA-3531-5248-C2FC-908274E18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07E55-39FA-BAFC-DFFC-9F36E63A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C9B679-E2C4-4A31-BA52-921B6D08ED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9618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97FFD-59BB-2966-E92E-BB9D0D4EB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BCA57-2D01-42B0-ABF0-6EEA14BB9B95}" type="datetimeFigureOut">
              <a:rPr lang="en-US"/>
              <a:pPr>
                <a:defRPr/>
              </a:pPr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23AD7-DE8E-6564-809A-770B89F5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79766-7C18-37D7-315B-A8BFED79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20FE0A-E6A0-4235-B06F-182BA8680A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0484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44304-1274-D9C7-6F08-F80234173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832848-CAE4-40F5-A86A-8A114AF72FA2}" type="datetimeFigureOut">
              <a:rPr lang="en-US"/>
              <a:pPr>
                <a:defRPr/>
              </a:pPr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0B0B4-AA23-CFB9-D92A-1983E23E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81C92-73E1-6964-6F5F-9E3D0BDB9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407C56-56E1-42EF-9DB3-294B18C243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697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34B280-9230-CB25-5CDA-02FEF750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3DD8FB-9B55-4F88-8816-4BAEB65100F7}" type="datetimeFigureOut">
              <a:rPr lang="en-US"/>
              <a:pPr>
                <a:defRPr/>
              </a:pPr>
              <a:t>3/28/2025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003CBF7-41AF-E08C-5F37-903509AAB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9034AF2-635D-CF37-109A-D62B12D3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4AD5CF-4D31-43FF-B3DD-E6A4048EB9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118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70A833B-F95E-486A-AE90-81F33890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088654-A3E7-4FD3-B61D-651624592DA4}" type="datetimeFigureOut">
              <a:rPr lang="en-US"/>
              <a:pPr>
                <a:defRPr/>
              </a:pPr>
              <a:t>3/28/2025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CBD6EE2-10A5-C339-F613-0CA2C8C8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6060B2E-45F8-D54E-7965-9761EA87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53819F-8FC7-45FF-A576-59AD4FE584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488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61ACF5C-750B-B4C7-0A6B-A0F25D1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E77892-5F53-448B-B6FE-F4EC6BF75826}" type="datetimeFigureOut">
              <a:rPr lang="en-US"/>
              <a:pPr>
                <a:defRPr/>
              </a:pPr>
              <a:t>3/28/2025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DB57E85-AB8D-627D-7470-2662A3FC0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9F44F3B-EE85-4CAC-2EAE-58711660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091C7B-63D8-4859-A5E3-993E1FE02C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1843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0539B6A-B0FB-9809-83EA-21A021E26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47272E-C37F-46DB-B9FB-DEDE65639959}" type="datetimeFigureOut">
              <a:rPr lang="en-US"/>
              <a:pPr>
                <a:defRPr/>
              </a:pPr>
              <a:t>3/28/2025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7DBB65D-FA35-E36D-3478-78318FAF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D6AC6F1-BFE5-CDB9-7F1C-D90F74B0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4EA92-E801-4E11-A405-62643DDA1C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4051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E8036FA-0F31-ED09-1C88-B229ED98F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9B31FE-B172-45A3-BF48-2D79AD3D207B}" type="datetimeFigureOut">
              <a:rPr lang="en-US"/>
              <a:pPr>
                <a:defRPr/>
              </a:pPr>
              <a:t>3/28/2025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9B1E920-58F4-B4F5-444C-32E573022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BF100D-BB72-4662-22B6-1BDF7D0DF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56E93F-9514-447C-B143-1C6C6C801D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541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 rtlCol="0">
            <a:normAutofit/>
          </a:bodyPr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B3D2D82-6AA5-CCA1-5A40-B6BE5E9D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F984-9A0C-46FC-9021-CA52F6BB9ADD}" type="datetimeFigureOut">
              <a:rPr lang="en-US"/>
              <a:pPr>
                <a:defRPr/>
              </a:pPr>
              <a:t>3/28/2025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15FA3F9-7B61-0D5D-6869-A5ABF75AF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0B88BD-2A49-4F80-D35E-950C4DA2F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41BC53-1CA6-445E-9F82-DB63B46251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159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D2D37C5-5EA8-E9AB-8CFE-A54E5064A70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4206B13-0093-2249-4BC6-A526326146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B06DB-5450-6F93-D8A4-8793BFDC21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10AF0F1-2E8A-4F5B-95B4-17FC6EBE63DF}" type="datetimeFigureOut">
              <a:rPr lang="en-US"/>
              <a:pPr>
                <a:defRPr/>
              </a:pPr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F8DAA-960C-05DD-CD74-E7F0F044CD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31C41-0523-A1A6-29D1-611EA4BCE5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rgbClr val="898989"/>
                </a:solidFill>
              </a:defRPr>
            </a:lvl1pPr>
          </a:lstStyle>
          <a:p>
            <a:fld id="{5021B02B-CD14-453E-84A2-5C90EDC5F7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3887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933">
          <a:solidFill>
            <a:schemeClr val="tx1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2933">
          <a:solidFill>
            <a:schemeClr val="tx1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2933">
          <a:solidFill>
            <a:schemeClr val="tx1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2933">
          <a:solidFill>
            <a:schemeClr val="tx1"/>
          </a:solidFill>
          <a:latin typeface="Calibri" panose="020F0502020204030204" pitchFamily="34" charset="0"/>
        </a:defRPr>
      </a:lvl5pPr>
      <a:lvl6pPr marL="304815" algn="ctr" rtl="0" fontAlgn="base">
        <a:spcBef>
          <a:spcPct val="0"/>
        </a:spcBef>
        <a:spcAft>
          <a:spcPct val="0"/>
        </a:spcAft>
        <a:defRPr sz="2933">
          <a:solidFill>
            <a:schemeClr val="tx1"/>
          </a:solidFill>
          <a:latin typeface="Calibri" panose="020F0502020204030204" pitchFamily="34" charset="0"/>
        </a:defRPr>
      </a:lvl6pPr>
      <a:lvl7pPr marL="609630" algn="ctr" rtl="0" fontAlgn="base">
        <a:spcBef>
          <a:spcPct val="0"/>
        </a:spcBef>
        <a:spcAft>
          <a:spcPct val="0"/>
        </a:spcAft>
        <a:defRPr sz="2933">
          <a:solidFill>
            <a:schemeClr val="tx1"/>
          </a:solidFill>
          <a:latin typeface="Calibri" panose="020F0502020204030204" pitchFamily="34" charset="0"/>
        </a:defRPr>
      </a:lvl7pPr>
      <a:lvl8pPr marL="914446" algn="ctr" rtl="0" fontAlgn="base">
        <a:spcBef>
          <a:spcPct val="0"/>
        </a:spcBef>
        <a:spcAft>
          <a:spcPct val="0"/>
        </a:spcAft>
        <a:defRPr sz="2933">
          <a:solidFill>
            <a:schemeClr val="tx1"/>
          </a:solidFill>
          <a:latin typeface="Calibri" panose="020F0502020204030204" pitchFamily="34" charset="0"/>
        </a:defRPr>
      </a:lvl8pPr>
      <a:lvl9pPr marL="1219261" algn="ctr" rtl="0" fontAlgn="base">
        <a:spcBef>
          <a:spcPct val="0"/>
        </a:spcBef>
        <a:spcAft>
          <a:spcPct val="0"/>
        </a:spcAft>
        <a:defRPr sz="2933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228611" indent="-228611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2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sz="1200"/>
          </a:p>
        </p:txBody>
      </p:sp>
      <p:sp>
        <p:nvSpPr>
          <p:cNvPr id="3" name="Freeform 3"/>
          <p:cNvSpPr/>
          <p:nvPr/>
        </p:nvSpPr>
        <p:spPr>
          <a:xfrm>
            <a:off x="-2082800" y="0"/>
            <a:ext cx="14274800" cy="6858000"/>
          </a:xfrm>
          <a:custGeom>
            <a:avLst/>
            <a:gdLst/>
            <a:ahLst/>
            <a:cxnLst/>
            <a:rect l="l" t="t" r="r" b="b"/>
            <a:pathLst>
              <a:path w="15931706" h="11269345">
                <a:moveTo>
                  <a:pt x="0" y="0"/>
                </a:moveTo>
                <a:lnTo>
                  <a:pt x="15931706" y="0"/>
                </a:lnTo>
                <a:lnTo>
                  <a:pt x="15931706" y="11269345"/>
                </a:lnTo>
                <a:lnTo>
                  <a:pt x="0" y="11269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9706" r="-10850" b="-27005"/>
            </a:stretch>
          </a:blipFill>
        </p:spPr>
        <p:txBody>
          <a:bodyPr/>
          <a:lstStyle/>
          <a:p>
            <a:endParaRPr lang="en-VN" sz="1200"/>
          </a:p>
        </p:txBody>
      </p:sp>
      <p:grpSp>
        <p:nvGrpSpPr>
          <p:cNvPr id="4" name="Group 4"/>
          <p:cNvGrpSpPr/>
          <p:nvPr/>
        </p:nvGrpSpPr>
        <p:grpSpPr>
          <a:xfrm>
            <a:off x="8737600" y="4504509"/>
            <a:ext cx="3454400" cy="618329"/>
            <a:chOff x="0" y="0"/>
            <a:chExt cx="1597353" cy="6652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97353" cy="665221"/>
            </a:xfrm>
            <a:custGeom>
              <a:avLst/>
              <a:gdLst/>
              <a:ahLst/>
              <a:cxnLst/>
              <a:rect l="l" t="t" r="r" b="b"/>
              <a:pathLst>
                <a:path w="1597353" h="665221">
                  <a:moveTo>
                    <a:pt x="0" y="0"/>
                  </a:moveTo>
                  <a:lnTo>
                    <a:pt x="1597353" y="0"/>
                  </a:lnTo>
                  <a:lnTo>
                    <a:pt x="1597353" y="665221"/>
                  </a:lnTo>
                  <a:lnTo>
                    <a:pt x="0" y="665221"/>
                  </a:lnTo>
                  <a:close/>
                </a:path>
              </a:pathLst>
            </a:custGeom>
            <a:solidFill>
              <a:srgbClr val="FF6F00"/>
            </a:soli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597353" cy="6747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27"/>
                </a:lnSpc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" y="4513236"/>
            <a:ext cx="1154869" cy="609600"/>
            <a:chOff x="0" y="0"/>
            <a:chExt cx="1820946" cy="6652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20946" cy="665221"/>
            </a:xfrm>
            <a:custGeom>
              <a:avLst/>
              <a:gdLst/>
              <a:ahLst/>
              <a:cxnLst/>
              <a:rect l="l" t="t" r="r" b="b"/>
              <a:pathLst>
                <a:path w="1820946" h="665221">
                  <a:moveTo>
                    <a:pt x="0" y="0"/>
                  </a:moveTo>
                  <a:lnTo>
                    <a:pt x="1820946" y="0"/>
                  </a:lnTo>
                  <a:lnTo>
                    <a:pt x="1820946" y="665221"/>
                  </a:lnTo>
                  <a:lnTo>
                    <a:pt x="0" y="665221"/>
                  </a:lnTo>
                  <a:close/>
                </a:path>
              </a:pathLst>
            </a:custGeom>
            <a:solidFill>
              <a:srgbClr val="FF6F00"/>
            </a:solidFill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820946" cy="6747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27"/>
                </a:lnSpc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79687" y="4036527"/>
            <a:ext cx="8319980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66"/>
              </a:lnSpc>
            </a:pPr>
            <a:r>
              <a:rPr lang="en-US" sz="6668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4979" y="4818036"/>
            <a:ext cx="7910513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66"/>
              </a:lnSpc>
            </a:pPr>
            <a:r>
              <a:rPr lang="en-US" sz="6666">
                <a:solidFill>
                  <a:srgbClr val="FFFFFF"/>
                </a:solidFill>
                <a:latin typeface="SVN-Gilroy Medium" pitchFamily="2" charset="77"/>
              </a:rPr>
              <a:t>LESSON 8</a:t>
            </a:r>
            <a:endParaRPr lang="en-US" sz="6666" dirty="0">
              <a:solidFill>
                <a:srgbClr val="FFFFFF"/>
              </a:solidFill>
              <a:latin typeface="SVN-Gilroy Medium" pitchFamily="2" charset="7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94202" y="3639556"/>
            <a:ext cx="5004999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27"/>
              </a:lnSpc>
              <a:spcBef>
                <a:spcPct val="0"/>
              </a:spcBef>
            </a:pPr>
            <a:r>
              <a:rPr lang="en-US" sz="1467" spc="469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pic>
        <p:nvPicPr>
          <p:cNvPr id="16" name="Picture 15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58A058C4-E4A3-E820-C098-86A5436ECE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0" y="-127000"/>
            <a:ext cx="1809620" cy="1273185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reeform 2">
            <a:extLst>
              <a:ext uri="{FF2B5EF4-FFF2-40B4-BE49-F238E27FC236}">
                <a16:creationId xmlns:a16="http://schemas.microsoft.com/office/drawing/2014/main" id="{9A185E56-0D5B-BB1F-D6EE-3CB29C8CD285}"/>
              </a:ext>
            </a:extLst>
          </p:cNvPr>
          <p:cNvSpPr>
            <a:spLocks/>
          </p:cNvSpPr>
          <p:nvPr/>
        </p:nvSpPr>
        <p:spPr bwMode="auto">
          <a:xfrm>
            <a:off x="0" y="1"/>
            <a:ext cx="12192000" cy="6906683"/>
          </a:xfrm>
          <a:custGeom>
            <a:avLst/>
            <a:gdLst>
              <a:gd name="T0" fmla="*/ 0 w 18288000"/>
              <a:gd name="T1" fmla="*/ 0 h 10359794"/>
              <a:gd name="T2" fmla="*/ 18288000 w 18288000"/>
              <a:gd name="T3" fmla="*/ 0 h 10359794"/>
              <a:gd name="T4" fmla="*/ 18288000 w 18288000"/>
              <a:gd name="T5" fmla="*/ 10359794 h 10359794"/>
              <a:gd name="T6" fmla="*/ 0 w 18288000"/>
              <a:gd name="T7" fmla="*/ 10359794 h 10359794"/>
              <a:gd name="T8" fmla="*/ 0 w 18288000"/>
              <a:gd name="T9" fmla="*/ 0 h 10359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841F55A-0925-3513-9875-9DDCAB8C8875}"/>
              </a:ext>
            </a:extLst>
          </p:cNvPr>
          <p:cNvSpPr txBox="1"/>
          <p:nvPr/>
        </p:nvSpPr>
        <p:spPr>
          <a:xfrm>
            <a:off x="4064000" y="330200"/>
            <a:ext cx="4022725" cy="72314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defTabSz="609630">
              <a:lnSpc>
                <a:spcPts val="6037"/>
              </a:lnSpc>
              <a:defRPr/>
            </a:pPr>
            <a:r>
              <a:rPr lang="en-US" sz="4314" b="1">
                <a:solidFill>
                  <a:srgbClr val="0037F4"/>
                </a:solidFill>
                <a:latin typeface="SVN-Gilroy Bold" panose="00000800000000000000"/>
              </a:rPr>
              <a:t>VOCABULARY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81AC15-3782-165A-6DEE-F7602C0FC345}"/>
              </a:ext>
            </a:extLst>
          </p:cNvPr>
          <p:cNvSpPr/>
          <p:nvPr/>
        </p:nvSpPr>
        <p:spPr>
          <a:xfrm>
            <a:off x="1350434" y="1397000"/>
            <a:ext cx="9491133" cy="4411133"/>
          </a:xfrm>
          <a:prstGeom prst="roundRect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anchor="ctr"/>
          <a:lstStyle/>
          <a:p>
            <a:pPr algn="ctr"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97" name="Text Box 8">
            <a:extLst>
              <a:ext uri="{FF2B5EF4-FFF2-40B4-BE49-F238E27FC236}">
                <a16:creationId xmlns:a16="http://schemas.microsoft.com/office/drawing/2014/main" id="{ED69317A-3046-D56C-FE9A-5EA61E3AC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08" y="1484214"/>
            <a:ext cx="8496775" cy="3599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training session /ˈtreɪnɪŋ ˈsɛʃən/: buổi đào tạo</a:t>
            </a: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safety inspection /ˈseɪfti ɪnˈspɛkʃən/: sự thanh tra an toàn</a:t>
            </a: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product review /ˈprɒdʌkt rɪˈvjuː/: đánh giá sản phẩm</a:t>
            </a: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postpone /pəʊstˈpəʊn/ (v): trì hoãn, hoãn</a:t>
            </a: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follow up on... /ˈfɒləʊ ʌp ɒn.../: kiểm tra, theo dõi...</a:t>
            </a: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mention /ˈmen.ʃən/ (v): đề cập</a:t>
            </a: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security Office /sɪˈkjʊərəti ˈɒfɪs/: Phòng An ninh</a:t>
            </a: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badge /bædʒ/ (n): huy hiệu, thẻ đeo</a:t>
            </a: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Take care of /teɪk keər ɒv/: đảm nhận, chăm sóc</a:t>
            </a:r>
          </a:p>
        </p:txBody>
      </p:sp>
      <p:pic>
        <p:nvPicPr>
          <p:cNvPr id="4" name="Picture 3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5CDD1A93-8A5C-2CBB-4906-70A285E2B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325318"/>
            <a:ext cx="1953747" cy="137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00487"/>
      </p:ext>
    </p:extLst>
  </p:cSld>
  <p:clrMapOvr>
    <a:masterClrMapping/>
  </p:clrMapOvr>
  <p:transition spd="slow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BEFAE-419C-28A5-B6AE-6C2BF4C34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44">
            <a:extLst>
              <a:ext uri="{FF2B5EF4-FFF2-40B4-BE49-F238E27FC236}">
                <a16:creationId xmlns:a16="http://schemas.microsoft.com/office/drawing/2014/main" id="{35B757E9-468F-41F7-6C8E-C3D36767B684}"/>
              </a:ext>
            </a:extLst>
          </p:cNvPr>
          <p:cNvSpPr/>
          <p:nvPr/>
        </p:nvSpPr>
        <p:spPr>
          <a:xfrm>
            <a:off x="5360477" y="4041881"/>
            <a:ext cx="5975880" cy="37333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2" name="Rounded Rectangle 42">
            <a:extLst>
              <a:ext uri="{FF2B5EF4-FFF2-40B4-BE49-F238E27FC236}">
                <a16:creationId xmlns:a16="http://schemas.microsoft.com/office/drawing/2014/main" id="{F916777F-2AE6-44E1-AD09-97C5D05039AB}"/>
              </a:ext>
            </a:extLst>
          </p:cNvPr>
          <p:cNvSpPr/>
          <p:nvPr/>
        </p:nvSpPr>
        <p:spPr>
          <a:xfrm>
            <a:off x="8149480" y="2886251"/>
            <a:ext cx="3695177" cy="36413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700F927-9239-CF60-6327-CEEFCAB654F4}"/>
              </a:ext>
            </a:extLst>
          </p:cNvPr>
          <p:cNvSpPr txBox="1"/>
          <p:nvPr/>
        </p:nvSpPr>
        <p:spPr>
          <a:xfrm>
            <a:off x="4633944" y="663526"/>
            <a:ext cx="7401846" cy="5931161"/>
          </a:xfrm>
          <a:prstGeom prst="rect">
            <a:avLst/>
          </a:prstGeom>
          <a:noFill/>
          <a:ln>
            <a:solidFill>
              <a:srgbClr val="0037F4"/>
            </a:solidFill>
          </a:ln>
        </p:spPr>
        <p:txBody>
          <a:bodyPr lIns="33867" tIns="33867" rIns="33867" bIns="33867" anchor="ctr"/>
          <a:lstStyle/>
          <a:p>
            <a:pPr algn="ctr">
              <a:lnSpc>
                <a:spcPts val="1737"/>
              </a:lnSpc>
              <a:defRPr/>
            </a:pPr>
            <a:endParaRPr sz="1200">
              <a:latin typeface="SVN-Gilroy" panose="00000500000000000000" pitchFamily="50" charset="0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B54CFF8-B341-043D-7050-73253EDAF336}"/>
              </a:ext>
            </a:extLst>
          </p:cNvPr>
          <p:cNvGrpSpPr>
            <a:grpSpLocks/>
          </p:cNvGrpSpPr>
          <p:nvPr/>
        </p:nvGrpSpPr>
        <p:grpSpPr bwMode="auto">
          <a:xfrm>
            <a:off x="7752292" y="251883"/>
            <a:ext cx="1474258" cy="762000"/>
            <a:chOff x="0" y="-46"/>
            <a:chExt cx="1571822" cy="812846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A5323B0-E4F6-9DE3-21B2-6DF3DF8E06A0}"/>
                </a:ext>
              </a:extLst>
            </p:cNvPr>
            <p:cNvSpPr/>
            <p:nvPr/>
          </p:nvSpPr>
          <p:spPr>
            <a:xfrm>
              <a:off x="0" y="-46"/>
              <a:ext cx="1571822" cy="812846"/>
            </a:xfrm>
            <a:custGeom>
              <a:avLst/>
              <a:gdLst/>
              <a:ahLst/>
              <a:cxnLst/>
              <a:rect l="l" t="t" r="r" b="b"/>
              <a:pathLst>
                <a:path w="1571822" h="812800">
                  <a:moveTo>
                    <a:pt x="785911" y="0"/>
                  </a:moveTo>
                  <a:cubicBezTo>
                    <a:pt x="351864" y="0"/>
                    <a:pt x="0" y="181951"/>
                    <a:pt x="0" y="406400"/>
                  </a:cubicBezTo>
                  <a:cubicBezTo>
                    <a:pt x="0" y="630849"/>
                    <a:pt x="351864" y="812800"/>
                    <a:pt x="785911" y="812800"/>
                  </a:cubicBezTo>
                  <a:cubicBezTo>
                    <a:pt x="1219958" y="812800"/>
                    <a:pt x="1571822" y="630849"/>
                    <a:pt x="1571822" y="406400"/>
                  </a:cubicBezTo>
                  <a:cubicBezTo>
                    <a:pt x="1571822" y="181951"/>
                    <a:pt x="1219958" y="0"/>
                    <a:pt x="785911" y="0"/>
                  </a:cubicBezTo>
                  <a:close/>
                </a:path>
              </a:pathLst>
            </a:custGeom>
            <a:solidFill>
              <a:schemeClr val="accent6"/>
            </a:solidFill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6176" name="TextBox 8">
              <a:extLst>
                <a:ext uri="{FF2B5EF4-FFF2-40B4-BE49-F238E27FC236}">
                  <a16:creationId xmlns:a16="http://schemas.microsoft.com/office/drawing/2014/main" id="{9650C361-1F3E-C0F4-D328-4AD492976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999" y="-46"/>
              <a:ext cx="1335648" cy="746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3867" tIns="33867" rIns="33867" bIns="33867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ts val="3684"/>
                </a:lnSpc>
              </a:pPr>
              <a:r>
                <a:rPr lang="en-US" altLang="en-US" sz="2667" b="1">
                  <a:solidFill>
                    <a:srgbClr val="FFFFFF"/>
                  </a:solidFill>
                  <a:latin typeface="SVN-Gilroy" panose="00000500000000000000" pitchFamily="50" charset="0"/>
                </a:rPr>
                <a:t>5</a:t>
              </a:r>
              <a:endParaRPr lang="en-US" altLang="en-US" sz="2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C5438620-3020-52E8-9BEF-6925433734C8}"/>
              </a:ext>
            </a:extLst>
          </p:cNvPr>
          <p:cNvGrpSpPr/>
          <p:nvPr/>
        </p:nvGrpSpPr>
        <p:grpSpPr>
          <a:xfrm>
            <a:off x="329303" y="214086"/>
            <a:ext cx="503015" cy="503015"/>
            <a:chOff x="0" y="0"/>
            <a:chExt cx="812800" cy="812800"/>
          </a:xfrm>
          <a:solidFill>
            <a:srgbClr val="0037F4"/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1D057DE-0B3D-D976-0DF4-1F2E1950BEC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F4D4B54-77A8-E1BC-30BA-0E8278732FE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C182C1A4-9E36-333A-65EE-FD196B3A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910" y="799043"/>
            <a:ext cx="4293948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600" b="1">
                <a:solidFill>
                  <a:srgbClr val="000000"/>
                </a:solidFill>
                <a:latin typeface="SVN-Gilroy" panose="00000500000000000000" pitchFamily="50" charset="0"/>
              </a:rPr>
              <a:t>What will the man do on Monday?</a:t>
            </a:r>
            <a:endParaRPr lang="en-US" altLang="en-US" sz="1600" b="1" dirty="0">
              <a:solidFill>
                <a:srgbClr val="000000"/>
              </a:solidFill>
              <a:latin typeface="SVN-Gilroy" panose="00000500000000000000" pitchFamily="50" charset="0"/>
            </a:endParaRP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2CC4536E-8F3B-383D-36CA-C86F4CA7143D}"/>
              </a:ext>
            </a:extLst>
          </p:cNvPr>
          <p:cNvGrpSpPr/>
          <p:nvPr/>
        </p:nvGrpSpPr>
        <p:grpSpPr>
          <a:xfrm>
            <a:off x="329222" y="2467464"/>
            <a:ext cx="502920" cy="506307"/>
            <a:chOff x="0" y="0"/>
            <a:chExt cx="812800" cy="812800"/>
          </a:xfrm>
          <a:solidFill>
            <a:srgbClr val="0037F4"/>
          </a:solidFill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0B60CC7-2FEB-8881-9621-7E3E5EFDBE5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832E7854-A266-185C-7218-F9E11A508B9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grpSp>
        <p:nvGrpSpPr>
          <p:cNvPr id="20" name="Group 15">
            <a:extLst>
              <a:ext uri="{FF2B5EF4-FFF2-40B4-BE49-F238E27FC236}">
                <a16:creationId xmlns:a16="http://schemas.microsoft.com/office/drawing/2014/main" id="{2BD72FA6-F44C-9175-6089-4989349A3252}"/>
              </a:ext>
            </a:extLst>
          </p:cNvPr>
          <p:cNvGrpSpPr/>
          <p:nvPr/>
        </p:nvGrpSpPr>
        <p:grpSpPr>
          <a:xfrm>
            <a:off x="329303" y="4748742"/>
            <a:ext cx="503015" cy="503015"/>
            <a:chOff x="0" y="0"/>
            <a:chExt cx="812800" cy="812800"/>
          </a:xfrm>
          <a:solidFill>
            <a:srgbClr val="0037F4"/>
          </a:solidFill>
        </p:grpSpPr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89FAF478-8654-E20E-CFBC-73CA21AF72C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id="{305E8B89-8355-FE71-346D-84ECDB6E095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3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27" name="TextBox 13">
            <a:extLst>
              <a:ext uri="{FF2B5EF4-FFF2-40B4-BE49-F238E27FC236}">
                <a16:creationId xmlns:a16="http://schemas.microsoft.com/office/drawing/2014/main" id="{29467AAC-E9A2-B8F6-D23B-8B1D8927A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910" y="3037060"/>
            <a:ext cx="4430183" cy="242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600" b="1">
                <a:latin typeface="SVN-Gilroy" panose="00000500000000000000" pitchFamily="50" charset="0"/>
              </a:rPr>
              <a:t>Why does the man say he is busy?</a:t>
            </a:r>
            <a:endParaRPr lang="en-US" altLang="en-US" sz="1600" b="1" dirty="0">
              <a:latin typeface="SVN-Gilroy" panose="00000500000000000000" pitchFamily="50" charset="0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D08F9162-54FA-3812-4601-E2821A953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222" y="5312213"/>
            <a:ext cx="4599517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600" b="1">
                <a:solidFill>
                  <a:srgbClr val="000000"/>
                </a:solidFill>
                <a:latin typeface="SVN-Gilroy" panose="00000500000000000000" pitchFamily="50" charset="0"/>
              </a:rPr>
              <a:t>What does the woman offer to do?</a:t>
            </a:r>
            <a:endParaRPr lang="en-US" altLang="en-US" sz="1600" b="1" dirty="0">
              <a:solidFill>
                <a:srgbClr val="000000"/>
              </a:solidFill>
              <a:latin typeface="SVN-Gilroy" panose="00000500000000000000" pitchFamily="50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9887763-14FF-AD0E-2AE4-D40C3F1ED158}"/>
              </a:ext>
            </a:extLst>
          </p:cNvPr>
          <p:cNvSpPr/>
          <p:nvPr/>
        </p:nvSpPr>
        <p:spPr>
          <a:xfrm>
            <a:off x="209674" y="1607743"/>
            <a:ext cx="2388734" cy="33308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latin typeface="SVN-Gilroy" panose="00000500000000000000" pitchFamily="50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18890A76-0A68-DC15-B642-F5700C2DF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600" y="1069147"/>
            <a:ext cx="4368382" cy="105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A. Attend a seminar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B. Graduate from school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C. Start a new position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D. Receive an award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B2ACAC2-745F-B636-E23E-A5AC3CC7457F}"/>
              </a:ext>
            </a:extLst>
          </p:cNvPr>
          <p:cNvSpPr/>
          <p:nvPr/>
        </p:nvSpPr>
        <p:spPr>
          <a:xfrm>
            <a:off x="213751" y="3321473"/>
            <a:ext cx="3708254" cy="33308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latin typeface="SVN-Gilroy" panose="00000500000000000000" pitchFamily="50" charset="0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AAE6588E-9373-FAC3-B568-5FE3D5024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060" y="3344962"/>
            <a:ext cx="4146974" cy="113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A. He is moving into a different office.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B. He is meeting with some clients.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C. He has an upcoming business trip.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D. He has a project deadline.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C9B29B0-F48F-8B67-78D8-DA2EB7A6B774}"/>
              </a:ext>
            </a:extLst>
          </p:cNvPr>
          <p:cNvSpPr/>
          <p:nvPr/>
        </p:nvSpPr>
        <p:spPr>
          <a:xfrm>
            <a:off x="209674" y="6371210"/>
            <a:ext cx="3271656" cy="33308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latin typeface="SVN-Gilroy" panose="00000500000000000000" pitchFamily="50" charset="0"/>
            </a:endParaRP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7CA28BF1-432B-0B2E-AD06-3D581CC72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601" y="5549634"/>
            <a:ext cx="3985182" cy="135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A. Review an expense report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B. Arrange a company celebration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C. Introduce the man to a colleague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D. Provide the man with supplies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FBB4D6F-9A93-D0FB-5225-4D42EE7DA97B}"/>
              </a:ext>
            </a:extLst>
          </p:cNvPr>
          <p:cNvSpPr/>
          <p:nvPr/>
        </p:nvSpPr>
        <p:spPr>
          <a:xfrm>
            <a:off x="5720226" y="1745308"/>
            <a:ext cx="5142404" cy="35383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F1B9551-7509-43FD-537D-AB6AE0C0AB76}"/>
              </a:ext>
            </a:extLst>
          </p:cNvPr>
          <p:cNvSpPr/>
          <p:nvPr/>
        </p:nvSpPr>
        <p:spPr>
          <a:xfrm>
            <a:off x="4930059" y="3300724"/>
            <a:ext cx="3695176" cy="37333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75E7299-ACA4-2388-1576-1DAD542C0102}"/>
              </a:ext>
            </a:extLst>
          </p:cNvPr>
          <p:cNvSpPr/>
          <p:nvPr/>
        </p:nvSpPr>
        <p:spPr>
          <a:xfrm>
            <a:off x="9228534" y="3629106"/>
            <a:ext cx="1932951" cy="36413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D424FE15-7F9B-54D9-4DD2-342CE89A2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7143" y="1357385"/>
            <a:ext cx="6833652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W-Br: </a:t>
            </a:r>
            <a:r>
              <a:rPr lang="en-GB" altLang="en-US" sz="2000">
                <a:latin typeface="SVN-Gilroy" panose="00000500000000000000" pitchFamily="50" charset="0"/>
              </a:rPr>
              <a:t>Pablo, I heard about your promotion. That's great news! When do you (1) ....................... ............ …............?</a:t>
            </a:r>
          </a:p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M-Cn: </a:t>
            </a:r>
            <a:r>
              <a:rPr lang="en-GB" altLang="en-US" sz="2000">
                <a:latin typeface="SVN-Gilroy" panose="00000500000000000000" pitchFamily="50" charset="0"/>
              </a:rPr>
              <a:t>Thanks very much; I start on Monday. Things are (2) ......... .......... ......... at the moment, though, because my new office is on a different floor, and I (3) ............. .......... ............ all my personal belongings there.</a:t>
            </a:r>
          </a:p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W-Br: </a:t>
            </a:r>
            <a:r>
              <a:rPr lang="en-GB" altLang="en-US" sz="2000">
                <a:latin typeface="SVN-Gilroy" panose="00000500000000000000" pitchFamily="50" charset="0"/>
              </a:rPr>
              <a:t>I just took inventory of the (4) ....................... ..................., so if you need anything to help you pack, let me know.</a:t>
            </a:r>
          </a:p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M-Cn: </a:t>
            </a:r>
            <a:r>
              <a:rPr lang="en-GB" altLang="en-US" sz="2000">
                <a:latin typeface="SVN-Gilroy" panose="00000500000000000000" pitchFamily="50" charset="0"/>
              </a:rPr>
              <a:t>That would actually be very helpful. I can't believe how many things I've accumulated over the years! Do you think I can get some (5) ..................... .................... and tape?</a:t>
            </a:r>
          </a:p>
        </p:txBody>
      </p:sp>
      <p:sp>
        <p:nvSpPr>
          <p:cNvPr id="50" name="Text Box 49">
            <a:extLst>
              <a:ext uri="{FF2B5EF4-FFF2-40B4-BE49-F238E27FC236}">
                <a16:creationId xmlns:a16="http://schemas.microsoft.com/office/drawing/2014/main" id="{EBBFEDC5-BC77-1DD8-3C2F-A2F05A504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4631" y="1693919"/>
            <a:ext cx="3147999" cy="51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start your new position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1" name="Text Box 50">
            <a:extLst>
              <a:ext uri="{FF2B5EF4-FFF2-40B4-BE49-F238E27FC236}">
                <a16:creationId xmlns:a16="http://schemas.microsoft.com/office/drawing/2014/main" id="{DF9A3831-85ED-3BE9-1C33-6DDFE3EC4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3917" y="2464463"/>
            <a:ext cx="1700601" cy="39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a little busy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2" name="Text Box 51">
            <a:extLst>
              <a:ext uri="{FF2B5EF4-FFF2-40B4-BE49-F238E27FC236}">
                <a16:creationId xmlns:a16="http://schemas.microsoft.com/office/drawing/2014/main" id="{8EC6526F-86DB-3DFE-23DF-76BDD151E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8630" y="2843340"/>
            <a:ext cx="2401184" cy="285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have to move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3" name="Text Box 52">
            <a:extLst>
              <a:ext uri="{FF2B5EF4-FFF2-40B4-BE49-F238E27FC236}">
                <a16:creationId xmlns:a16="http://schemas.microsoft.com/office/drawing/2014/main" id="{CDC021E6-CDE3-E8C4-7099-7475C66D2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8630" y="3616602"/>
            <a:ext cx="2047727" cy="37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office supplies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pic>
        <p:nvPicPr>
          <p:cNvPr id="29" name="Picture 28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BA34934B-2748-4787-CB04-8A546289DB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800" y="-353208"/>
            <a:ext cx="1898098" cy="1336015"/>
          </a:xfrm>
          <a:prstGeom prst="rect">
            <a:avLst/>
          </a:prstGeom>
        </p:spPr>
      </p:pic>
      <p:sp>
        <p:nvSpPr>
          <p:cNvPr id="3" name="Text Box 52">
            <a:extLst>
              <a:ext uri="{FF2B5EF4-FFF2-40B4-BE49-F238E27FC236}">
                <a16:creationId xmlns:a16="http://schemas.microsoft.com/office/drawing/2014/main" id="{F642B1D4-B8BA-E5D3-8C9D-73F2F6B47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4222" y="5137175"/>
            <a:ext cx="2307727" cy="37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cardboard boxes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pic>
        <p:nvPicPr>
          <p:cNvPr id="8" name="Doan 5">
            <a:hlinkClick r:id="" action="ppaction://media"/>
            <a:extLst>
              <a:ext uri="{FF2B5EF4-FFF2-40B4-BE49-F238E27FC236}">
                <a16:creationId xmlns:a16="http://schemas.microsoft.com/office/drawing/2014/main" id="{FEE68C86-254D-1727-E4CB-639E650142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7898" y="107154"/>
            <a:ext cx="402286" cy="4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10349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46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9" dur="406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bldLvl="0" animBg="1"/>
      <p:bldP spid="4" grpId="1" animBg="1"/>
      <p:bldP spid="2" grpId="0" bldLvl="0" animBg="1"/>
      <p:bldP spid="2" grpId="1" animBg="1"/>
      <p:bldP spid="13" grpId="0"/>
      <p:bldP spid="13" grpId="1"/>
      <p:bldP spid="27" grpId="0"/>
      <p:bldP spid="27" grpId="1"/>
      <p:bldP spid="28" grpId="0"/>
      <p:bldP spid="28" grpId="1"/>
      <p:bldP spid="18" grpId="0" bldLvl="0" animBg="1"/>
      <p:bldP spid="18" grpId="1" animBg="1"/>
      <p:bldP spid="19" grpId="0"/>
      <p:bldP spid="19" grpId="1"/>
      <p:bldP spid="23" grpId="0" bldLvl="0" animBg="1"/>
      <p:bldP spid="23" grpId="1" animBg="1"/>
      <p:bldP spid="24" grpId="0"/>
      <p:bldP spid="24" grpId="1"/>
      <p:bldP spid="30" grpId="0" bldLvl="0" animBg="1"/>
      <p:bldP spid="30" grpId="1" animBg="1"/>
      <p:bldP spid="31" grpId="0"/>
      <p:bldP spid="31" grpId="1"/>
      <p:bldP spid="43" grpId="0" bldLvl="0" animBg="1"/>
      <p:bldP spid="43" grpId="1" animBg="1"/>
      <p:bldP spid="44" grpId="0" bldLvl="0" animBg="1"/>
      <p:bldP spid="44" grpId="1" animBg="1"/>
      <p:bldP spid="45" grpId="0" bldLvl="0" animBg="1"/>
      <p:bldP spid="45" grpId="1" animBg="1"/>
      <p:bldP spid="47" grpId="0"/>
      <p:bldP spid="47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3" grpId="0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57D6B-85FE-9015-20D5-3A16A6867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reeform 2">
            <a:extLst>
              <a:ext uri="{FF2B5EF4-FFF2-40B4-BE49-F238E27FC236}">
                <a16:creationId xmlns:a16="http://schemas.microsoft.com/office/drawing/2014/main" id="{176C7B58-73FD-5B7B-E3FA-775CF068DFDB}"/>
              </a:ext>
            </a:extLst>
          </p:cNvPr>
          <p:cNvSpPr>
            <a:spLocks/>
          </p:cNvSpPr>
          <p:nvPr/>
        </p:nvSpPr>
        <p:spPr bwMode="auto">
          <a:xfrm>
            <a:off x="0" y="1"/>
            <a:ext cx="12192000" cy="6906683"/>
          </a:xfrm>
          <a:custGeom>
            <a:avLst/>
            <a:gdLst>
              <a:gd name="T0" fmla="*/ 0 w 18288000"/>
              <a:gd name="T1" fmla="*/ 0 h 10359794"/>
              <a:gd name="T2" fmla="*/ 18288000 w 18288000"/>
              <a:gd name="T3" fmla="*/ 0 h 10359794"/>
              <a:gd name="T4" fmla="*/ 18288000 w 18288000"/>
              <a:gd name="T5" fmla="*/ 10359794 h 10359794"/>
              <a:gd name="T6" fmla="*/ 0 w 18288000"/>
              <a:gd name="T7" fmla="*/ 10359794 h 10359794"/>
              <a:gd name="T8" fmla="*/ 0 w 18288000"/>
              <a:gd name="T9" fmla="*/ 0 h 10359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3598A49-F805-16D5-61AD-BAF46F2BB480}"/>
              </a:ext>
            </a:extLst>
          </p:cNvPr>
          <p:cNvSpPr txBox="1"/>
          <p:nvPr/>
        </p:nvSpPr>
        <p:spPr>
          <a:xfrm>
            <a:off x="4064000" y="330200"/>
            <a:ext cx="4022725" cy="72314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defTabSz="609630">
              <a:lnSpc>
                <a:spcPts val="6037"/>
              </a:lnSpc>
              <a:defRPr/>
            </a:pPr>
            <a:r>
              <a:rPr lang="en-US" sz="4314" b="1">
                <a:solidFill>
                  <a:srgbClr val="0037F4"/>
                </a:solidFill>
                <a:latin typeface="SVN-Gilroy Bold" panose="00000800000000000000"/>
              </a:rPr>
              <a:t>VOCABULARY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1CF46E-B416-BD69-4A4C-FE8FD9F26D99}"/>
              </a:ext>
            </a:extLst>
          </p:cNvPr>
          <p:cNvSpPr/>
          <p:nvPr/>
        </p:nvSpPr>
        <p:spPr>
          <a:xfrm>
            <a:off x="1350434" y="1397000"/>
            <a:ext cx="9491133" cy="4411133"/>
          </a:xfrm>
          <a:prstGeom prst="roundRect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anchor="ctr"/>
          <a:lstStyle/>
          <a:p>
            <a:pPr algn="ctr"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97" name="Text Box 8">
            <a:extLst>
              <a:ext uri="{FF2B5EF4-FFF2-40B4-BE49-F238E27FC236}">
                <a16:creationId xmlns:a16="http://schemas.microsoft.com/office/drawing/2014/main" id="{2D545658-0F15-08C8-F5CE-9254CACFE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0811" y="1400480"/>
            <a:ext cx="8891058" cy="3599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Attend a seminar /əˈtɛnd ə ˈsɛmɪnɑːr/: tham gia hội thảo</a:t>
            </a: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Graduate /ˈɡrædʒʊeɪt /: tốt nghiệp</a:t>
            </a: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Business trip /ˈbɪznɪs trɪp/: chuyến đi công tác</a:t>
            </a: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Expense report /ɪkˈspɛns rɪˈpɔːt/: báo cáo chi phí</a:t>
            </a: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Promotion /prəˈməʊ.ʃən/ (n): sự thăng chức, sự khuyến mại, quảng cáo</a:t>
            </a: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Personal belongings /ˈpɜːsənl bɪˈlɒŋɪŋz/: đồ dùng cá nhân</a:t>
            </a: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Office supplies /ˈɒfɪs səˈplaɪz/: văn phòng phẩm</a:t>
            </a: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Accumulate /əˈkjuː.mjə.leɪt/ (v): tích lũy</a:t>
            </a: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Cardboard boxes /ˈkɑːdbɔːd ˈbɒksɪz/: hộp các-tông</a:t>
            </a:r>
          </a:p>
        </p:txBody>
      </p:sp>
      <p:pic>
        <p:nvPicPr>
          <p:cNvPr id="4" name="Picture 3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3B06BEFC-AA02-4B5D-63DD-2CB5814ED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325318"/>
            <a:ext cx="1953747" cy="137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34883"/>
      </p:ext>
    </p:extLst>
  </p:cSld>
  <p:clrMapOvr>
    <a:masterClrMapping/>
  </p:clrMapOvr>
  <p:transition spd="slow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1E394-BE57-7928-BAC6-2870C38DB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42">
            <a:extLst>
              <a:ext uri="{FF2B5EF4-FFF2-40B4-BE49-F238E27FC236}">
                <a16:creationId xmlns:a16="http://schemas.microsoft.com/office/drawing/2014/main" id="{28FFD928-D071-A155-48EF-CB8C2A9D3D65}"/>
              </a:ext>
            </a:extLst>
          </p:cNvPr>
          <p:cNvSpPr/>
          <p:nvPr/>
        </p:nvSpPr>
        <p:spPr>
          <a:xfrm>
            <a:off x="4992148" y="1730706"/>
            <a:ext cx="767702" cy="34940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2" name="Rounded Rectangle 42">
            <a:extLst>
              <a:ext uri="{FF2B5EF4-FFF2-40B4-BE49-F238E27FC236}">
                <a16:creationId xmlns:a16="http://schemas.microsoft.com/office/drawing/2014/main" id="{C8D38768-EB58-3668-C926-A3736D08D9A4}"/>
              </a:ext>
            </a:extLst>
          </p:cNvPr>
          <p:cNvSpPr/>
          <p:nvPr/>
        </p:nvSpPr>
        <p:spPr>
          <a:xfrm>
            <a:off x="8339245" y="4031623"/>
            <a:ext cx="3056604" cy="34739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A465173-6117-FF88-DCFE-1900BB437472}"/>
              </a:ext>
            </a:extLst>
          </p:cNvPr>
          <p:cNvSpPr txBox="1"/>
          <p:nvPr/>
        </p:nvSpPr>
        <p:spPr>
          <a:xfrm>
            <a:off x="4792244" y="663526"/>
            <a:ext cx="7243546" cy="5931161"/>
          </a:xfrm>
          <a:prstGeom prst="rect">
            <a:avLst/>
          </a:prstGeom>
          <a:noFill/>
          <a:ln>
            <a:solidFill>
              <a:srgbClr val="0037F4"/>
            </a:solidFill>
          </a:ln>
        </p:spPr>
        <p:txBody>
          <a:bodyPr lIns="33867" tIns="33867" rIns="33867" bIns="33867" anchor="ctr"/>
          <a:lstStyle/>
          <a:p>
            <a:pPr algn="ctr">
              <a:lnSpc>
                <a:spcPts val="1737"/>
              </a:lnSpc>
              <a:defRPr/>
            </a:pPr>
            <a:endParaRPr sz="1200">
              <a:latin typeface="SVN-Gilroy" panose="00000500000000000000" pitchFamily="50" charset="0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6A0E7D5A-81E1-62E1-6D71-3F84D96A7FF6}"/>
              </a:ext>
            </a:extLst>
          </p:cNvPr>
          <p:cNvGrpSpPr>
            <a:grpSpLocks/>
          </p:cNvGrpSpPr>
          <p:nvPr/>
        </p:nvGrpSpPr>
        <p:grpSpPr bwMode="auto">
          <a:xfrm>
            <a:off x="7752292" y="251883"/>
            <a:ext cx="1474258" cy="762000"/>
            <a:chOff x="0" y="-46"/>
            <a:chExt cx="1571822" cy="812846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65413BE-2712-300C-7834-73C7F0CDCAFB}"/>
                </a:ext>
              </a:extLst>
            </p:cNvPr>
            <p:cNvSpPr/>
            <p:nvPr/>
          </p:nvSpPr>
          <p:spPr>
            <a:xfrm>
              <a:off x="0" y="-46"/>
              <a:ext cx="1571822" cy="812846"/>
            </a:xfrm>
            <a:custGeom>
              <a:avLst/>
              <a:gdLst/>
              <a:ahLst/>
              <a:cxnLst/>
              <a:rect l="l" t="t" r="r" b="b"/>
              <a:pathLst>
                <a:path w="1571822" h="812800">
                  <a:moveTo>
                    <a:pt x="785911" y="0"/>
                  </a:moveTo>
                  <a:cubicBezTo>
                    <a:pt x="351864" y="0"/>
                    <a:pt x="0" y="181951"/>
                    <a:pt x="0" y="406400"/>
                  </a:cubicBezTo>
                  <a:cubicBezTo>
                    <a:pt x="0" y="630849"/>
                    <a:pt x="351864" y="812800"/>
                    <a:pt x="785911" y="812800"/>
                  </a:cubicBezTo>
                  <a:cubicBezTo>
                    <a:pt x="1219958" y="812800"/>
                    <a:pt x="1571822" y="630849"/>
                    <a:pt x="1571822" y="406400"/>
                  </a:cubicBezTo>
                  <a:cubicBezTo>
                    <a:pt x="1571822" y="181951"/>
                    <a:pt x="1219958" y="0"/>
                    <a:pt x="785911" y="0"/>
                  </a:cubicBezTo>
                  <a:close/>
                </a:path>
              </a:pathLst>
            </a:custGeom>
            <a:solidFill>
              <a:schemeClr val="accent6"/>
            </a:solidFill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6176" name="TextBox 8">
              <a:extLst>
                <a:ext uri="{FF2B5EF4-FFF2-40B4-BE49-F238E27FC236}">
                  <a16:creationId xmlns:a16="http://schemas.microsoft.com/office/drawing/2014/main" id="{B0470018-59B0-31B9-C411-EED4B983CF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999" y="-46"/>
              <a:ext cx="1335648" cy="746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3867" tIns="33867" rIns="33867" bIns="33867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ts val="3684"/>
                </a:lnSpc>
              </a:pPr>
              <a:r>
                <a:rPr lang="en-US" altLang="en-US" sz="2667" b="1">
                  <a:solidFill>
                    <a:srgbClr val="FFFFFF"/>
                  </a:solidFill>
                  <a:latin typeface="SVN-Gilroy" panose="00000500000000000000" pitchFamily="50" charset="0"/>
                </a:rPr>
                <a:t>6</a:t>
              </a:r>
              <a:endParaRPr lang="en-US" altLang="en-US" sz="2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B994C06-1FF6-236A-6DD2-1E2C87C70278}"/>
              </a:ext>
            </a:extLst>
          </p:cNvPr>
          <p:cNvGrpSpPr/>
          <p:nvPr/>
        </p:nvGrpSpPr>
        <p:grpSpPr>
          <a:xfrm>
            <a:off x="83329" y="1874215"/>
            <a:ext cx="503015" cy="503015"/>
            <a:chOff x="0" y="0"/>
            <a:chExt cx="812800" cy="812800"/>
          </a:xfrm>
          <a:solidFill>
            <a:srgbClr val="0037F4"/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544D8A5-3A40-9E2C-125D-DD6B4E7CE15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86763E74-E779-E9A5-A86B-011D53D2542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503D8F2C-D7FE-450C-3CC2-27783F380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4" y="1996577"/>
            <a:ext cx="4293948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600" b="1">
                <a:solidFill>
                  <a:srgbClr val="000000"/>
                </a:solidFill>
                <a:latin typeface="SVN-Gilroy" panose="00000500000000000000" pitchFamily="50" charset="0"/>
              </a:rPr>
              <a:t>Who most likely is the woman?</a:t>
            </a:r>
            <a:endParaRPr lang="en-US" altLang="en-US" sz="1600" b="1" dirty="0">
              <a:solidFill>
                <a:srgbClr val="000000"/>
              </a:solidFill>
              <a:latin typeface="SVN-Gilroy" panose="00000500000000000000" pitchFamily="50" charset="0"/>
            </a:endParaRP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A5FA49F1-3064-1D53-4A25-87C1752F92DA}"/>
              </a:ext>
            </a:extLst>
          </p:cNvPr>
          <p:cNvGrpSpPr/>
          <p:nvPr/>
        </p:nvGrpSpPr>
        <p:grpSpPr>
          <a:xfrm>
            <a:off x="79807" y="3505525"/>
            <a:ext cx="502920" cy="506307"/>
            <a:chOff x="0" y="0"/>
            <a:chExt cx="812800" cy="812800"/>
          </a:xfrm>
          <a:solidFill>
            <a:srgbClr val="0037F4"/>
          </a:solidFill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AA6CDFA-C1EF-6054-8C2B-BE1B3E836F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9D9ED87D-919E-06DB-4AE1-08852494CDAE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grpSp>
        <p:nvGrpSpPr>
          <p:cNvPr id="20" name="Group 15">
            <a:extLst>
              <a:ext uri="{FF2B5EF4-FFF2-40B4-BE49-F238E27FC236}">
                <a16:creationId xmlns:a16="http://schemas.microsoft.com/office/drawing/2014/main" id="{020A5C9D-2175-6FB4-F8DA-3542E9A3D268}"/>
              </a:ext>
            </a:extLst>
          </p:cNvPr>
          <p:cNvGrpSpPr/>
          <p:nvPr/>
        </p:nvGrpSpPr>
        <p:grpSpPr>
          <a:xfrm>
            <a:off x="65408" y="5233172"/>
            <a:ext cx="503015" cy="503015"/>
            <a:chOff x="0" y="0"/>
            <a:chExt cx="812800" cy="812800"/>
          </a:xfrm>
          <a:solidFill>
            <a:srgbClr val="0037F4"/>
          </a:solidFill>
        </p:grpSpPr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855C4699-7CA3-A835-AF34-39DA1066780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id="{8F975F0C-396D-9FC7-D58B-7B5507A1112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3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27" name="TextBox 13">
            <a:extLst>
              <a:ext uri="{FF2B5EF4-FFF2-40B4-BE49-F238E27FC236}">
                <a16:creationId xmlns:a16="http://schemas.microsoft.com/office/drawing/2014/main" id="{D15AEB14-1007-E45A-0DEC-26B54D6F9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4" y="3555605"/>
            <a:ext cx="3884225" cy="224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600" b="1">
                <a:latin typeface="SVN-Gilroy" panose="00000500000000000000" pitchFamily="50" charset="0"/>
              </a:rPr>
              <a:t>Look at the graphic. Which error code is the camera displaying?</a:t>
            </a:r>
            <a:endParaRPr lang="en-US" altLang="en-US" sz="1600" b="1" dirty="0">
              <a:latin typeface="SVN-Gilroy" panose="00000500000000000000" pitchFamily="50" charset="0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06BA5638-5892-BF3B-E912-2DF56C727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066" y="5417313"/>
            <a:ext cx="4599517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600" b="1">
                <a:solidFill>
                  <a:srgbClr val="000000"/>
                </a:solidFill>
                <a:latin typeface="SVN-Gilroy" panose="00000500000000000000" pitchFamily="50" charset="0"/>
              </a:rPr>
              <a:t>What will the woman most likely do next?</a:t>
            </a:r>
            <a:endParaRPr lang="en-US" altLang="en-US" sz="1600" b="1" dirty="0">
              <a:solidFill>
                <a:srgbClr val="000000"/>
              </a:solidFill>
              <a:latin typeface="SVN-Gilroy" panose="00000500000000000000" pitchFamily="50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41A8046-C99E-9F89-1F5E-71D47330AD6C}"/>
              </a:ext>
            </a:extLst>
          </p:cNvPr>
          <p:cNvSpPr/>
          <p:nvPr/>
        </p:nvSpPr>
        <p:spPr>
          <a:xfrm>
            <a:off x="568808" y="2557036"/>
            <a:ext cx="1645582" cy="28566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latin typeface="SVN-Gilroy" panose="00000500000000000000" pitchFamily="50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10E97415-D166-7AB8-7B2C-570A7EFC9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444" y="2266681"/>
            <a:ext cx="3256463" cy="105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A. A workshop instructor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B. A store clerk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C. An electrician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D. A product designer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350A930-4AA8-AA0F-B39D-F12ECA5E09A2}"/>
              </a:ext>
            </a:extLst>
          </p:cNvPr>
          <p:cNvSpPr/>
          <p:nvPr/>
        </p:nvSpPr>
        <p:spPr>
          <a:xfrm>
            <a:off x="582727" y="4606429"/>
            <a:ext cx="893533" cy="28566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latin typeface="SVN-Gilroy" panose="00000500000000000000" pitchFamily="50" charset="0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B280DB03-4EE8-D939-DAA2-456D14E1F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4" y="4052688"/>
            <a:ext cx="4146974" cy="113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A. E-1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B. E-2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C. E-3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D. E-4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16E8293-E1CF-B667-3E9C-2FCEBC2C4501}"/>
              </a:ext>
            </a:extLst>
          </p:cNvPr>
          <p:cNvSpPr/>
          <p:nvPr/>
        </p:nvSpPr>
        <p:spPr>
          <a:xfrm>
            <a:off x="582941" y="5654734"/>
            <a:ext cx="1983990" cy="28566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latin typeface="SVN-Gilroy" panose="00000500000000000000" pitchFamily="50" charset="0"/>
            </a:endParaRP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9C2AA5D8-D4A8-9228-F810-40C31EDDD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445" y="5654734"/>
            <a:ext cx="3985182" cy="135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A. Replace an item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B. Take a photograph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C. Read a manual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D. Show some slides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5994DA5-94E2-8361-FF86-9EF5EA536D63}"/>
              </a:ext>
            </a:extLst>
          </p:cNvPr>
          <p:cNvSpPr/>
          <p:nvPr/>
        </p:nvSpPr>
        <p:spPr>
          <a:xfrm>
            <a:off x="9966960" y="1368785"/>
            <a:ext cx="1999962" cy="35382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5F40738-CC55-508F-D79E-ED36948ACD31}"/>
              </a:ext>
            </a:extLst>
          </p:cNvPr>
          <p:cNvSpPr/>
          <p:nvPr/>
        </p:nvSpPr>
        <p:spPr>
          <a:xfrm>
            <a:off x="5009178" y="4423988"/>
            <a:ext cx="2743114" cy="34940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BFC0025-1987-4E81-A9E5-D1814B9D2155}"/>
              </a:ext>
            </a:extLst>
          </p:cNvPr>
          <p:cNvSpPr/>
          <p:nvPr/>
        </p:nvSpPr>
        <p:spPr>
          <a:xfrm>
            <a:off x="6535760" y="5172488"/>
            <a:ext cx="5129371" cy="35382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9B66D9CF-41AD-0171-9BA8-4CEE2C8B9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2595" y="1349506"/>
            <a:ext cx="6833652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W-Am: </a:t>
            </a:r>
            <a:r>
              <a:rPr lang="en-GB" altLang="en-US" sz="2000">
                <a:latin typeface="SVN-Gilroy" panose="00000500000000000000" pitchFamily="50" charset="0"/>
              </a:rPr>
              <a:t>Welcome to Woodford Electronics! How may I help you?</a:t>
            </a:r>
          </a:p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M-Au: </a:t>
            </a:r>
            <a:r>
              <a:rPr lang="en-GB" altLang="en-US" sz="2000">
                <a:latin typeface="SVN-Gilroy" panose="00000500000000000000" pitchFamily="50" charset="0"/>
              </a:rPr>
              <a:t>Well, I (1) ....................... this digital camera yesterday from your store - but when I try to preview the photos I've taken, an (2) .............. .............. displays on the screen.</a:t>
            </a:r>
          </a:p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W-Am: </a:t>
            </a:r>
            <a:r>
              <a:rPr lang="en-GB" altLang="en-US" sz="2000">
                <a:latin typeface="SVN-Gilroy" panose="00000500000000000000" pitchFamily="50" charset="0"/>
              </a:rPr>
              <a:t>Really? Let me take a look. I have a chart here of all the codes, perhaps it'll tell us what's going on ... ah, I see. According to the chart, the camera doesn't have enough battery power to preview the photos.</a:t>
            </a:r>
          </a:p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M-Au: </a:t>
            </a:r>
            <a:r>
              <a:rPr lang="en-GB" altLang="en-US" sz="2000">
                <a:latin typeface="SVN-Gilroy" panose="00000500000000000000" pitchFamily="50" charset="0"/>
              </a:rPr>
              <a:t>Oh. Do I need to buy a (3) ....................... .......................?</a:t>
            </a:r>
          </a:p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W-Am: </a:t>
            </a:r>
            <a:r>
              <a:rPr lang="en-GB" altLang="en-US" sz="2000">
                <a:latin typeface="SVN-Gilroy" panose="00000500000000000000" pitchFamily="50" charset="0"/>
              </a:rPr>
              <a:t>Well, let me give you (4) ........... ............ ........ for free, since you just bought the camera from us (5) ........................</a:t>
            </a:r>
          </a:p>
        </p:txBody>
      </p:sp>
      <p:sp>
        <p:nvSpPr>
          <p:cNvPr id="50" name="Text Box 49">
            <a:extLst>
              <a:ext uri="{FF2B5EF4-FFF2-40B4-BE49-F238E27FC236}">
                <a16:creationId xmlns:a16="http://schemas.microsoft.com/office/drawing/2014/main" id="{95FF46D9-231A-2F80-83C8-4981C8FD7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7327" y="2080113"/>
            <a:ext cx="1511918" cy="51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purchased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1" name="Text Box 50">
            <a:extLst>
              <a:ext uri="{FF2B5EF4-FFF2-40B4-BE49-F238E27FC236}">
                <a16:creationId xmlns:a16="http://schemas.microsoft.com/office/drawing/2014/main" id="{538FCB4B-E2D6-D8DA-EA79-99E5A9310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0424" y="2831680"/>
            <a:ext cx="2659306" cy="383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error code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2" name="Text Box 51">
            <a:extLst>
              <a:ext uri="{FF2B5EF4-FFF2-40B4-BE49-F238E27FC236}">
                <a16:creationId xmlns:a16="http://schemas.microsoft.com/office/drawing/2014/main" id="{504C7A85-430A-753B-98CE-551C28A1C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0851" y="4745715"/>
            <a:ext cx="2401184" cy="285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new battery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3" name="Text Box 52">
            <a:extLst>
              <a:ext uri="{FF2B5EF4-FFF2-40B4-BE49-F238E27FC236}">
                <a16:creationId xmlns:a16="http://schemas.microsoft.com/office/drawing/2014/main" id="{956C0870-1E99-081F-073C-C9FE4E795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1564" y="5123954"/>
            <a:ext cx="1645236" cy="2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a new one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pic>
        <p:nvPicPr>
          <p:cNvPr id="29" name="Picture 28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91835236-9CF0-9D88-A50F-C9E4DA666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800" y="-353208"/>
            <a:ext cx="1898098" cy="1336015"/>
          </a:xfrm>
          <a:prstGeom prst="rect">
            <a:avLst/>
          </a:prstGeom>
        </p:spPr>
      </p:pic>
      <p:pic>
        <p:nvPicPr>
          <p:cNvPr id="1026" name="Picture 2" descr="Who most likely is the woman? A. A workshop instructor B. A store clerk  C. An electrician D. A product designer (ảnh 1)">
            <a:extLst>
              <a:ext uri="{FF2B5EF4-FFF2-40B4-BE49-F238E27FC236}">
                <a16:creationId xmlns:a16="http://schemas.microsoft.com/office/drawing/2014/main" id="{3CC0AAC4-DF22-5ECF-4648-6D1F1FCD1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7" t="11624" r="13790" b="7901"/>
          <a:stretch/>
        </p:blipFill>
        <p:spPr bwMode="auto">
          <a:xfrm>
            <a:off x="568423" y="55252"/>
            <a:ext cx="3574711" cy="1779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52">
            <a:extLst>
              <a:ext uri="{FF2B5EF4-FFF2-40B4-BE49-F238E27FC236}">
                <a16:creationId xmlns:a16="http://schemas.microsoft.com/office/drawing/2014/main" id="{EA5BB4C4-830A-AA40-95EB-12F0D3B27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27" y="5507718"/>
            <a:ext cx="1645236" cy="45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yesterday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pic>
        <p:nvPicPr>
          <p:cNvPr id="8" name="Doan 6">
            <a:hlinkClick r:id="" action="ppaction://media"/>
            <a:extLst>
              <a:ext uri="{FF2B5EF4-FFF2-40B4-BE49-F238E27FC236}">
                <a16:creationId xmlns:a16="http://schemas.microsoft.com/office/drawing/2014/main" id="{262E4A39-D3AA-8641-D249-A0601493C8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30465" y="122935"/>
            <a:ext cx="452821" cy="4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55481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50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3" dur="399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bldLvl="0" animBg="1"/>
      <p:bldP spid="4" grpId="1" animBg="1"/>
      <p:bldP spid="2" grpId="0" bldLvl="0" animBg="1"/>
      <p:bldP spid="2" grpId="1" animBg="1"/>
      <p:bldP spid="13" grpId="0"/>
      <p:bldP spid="13" grpId="1"/>
      <p:bldP spid="27" grpId="0"/>
      <p:bldP spid="27" grpId="1"/>
      <p:bldP spid="28" grpId="0"/>
      <p:bldP spid="28" grpId="1"/>
      <p:bldP spid="18" grpId="0" bldLvl="0" animBg="1"/>
      <p:bldP spid="18" grpId="1" animBg="1"/>
      <p:bldP spid="19" grpId="0"/>
      <p:bldP spid="19" grpId="1"/>
      <p:bldP spid="23" grpId="0" bldLvl="0" animBg="1"/>
      <p:bldP spid="23" grpId="1" animBg="1"/>
      <p:bldP spid="24" grpId="0"/>
      <p:bldP spid="24" grpId="1"/>
      <p:bldP spid="30" grpId="0" bldLvl="0" animBg="1"/>
      <p:bldP spid="30" grpId="1" animBg="1"/>
      <p:bldP spid="31" grpId="0"/>
      <p:bldP spid="31" grpId="1"/>
      <p:bldP spid="43" grpId="0" bldLvl="0" animBg="1"/>
      <p:bldP spid="43" grpId="1" animBg="1"/>
      <p:bldP spid="44" grpId="0" bldLvl="0" animBg="1"/>
      <p:bldP spid="44" grpId="1" animBg="1"/>
      <p:bldP spid="45" grpId="0" bldLvl="0" animBg="1"/>
      <p:bldP spid="45" grpId="1" animBg="1"/>
      <p:bldP spid="47" grpId="0"/>
      <p:bldP spid="47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3" grpId="0"/>
      <p:bldP spid="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6E16D-0D2A-9453-0D71-DF55024BF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reeform 2">
            <a:extLst>
              <a:ext uri="{FF2B5EF4-FFF2-40B4-BE49-F238E27FC236}">
                <a16:creationId xmlns:a16="http://schemas.microsoft.com/office/drawing/2014/main" id="{C6CEBFC8-97DF-6673-DCC0-D862AD73F9D0}"/>
              </a:ext>
            </a:extLst>
          </p:cNvPr>
          <p:cNvSpPr>
            <a:spLocks/>
          </p:cNvSpPr>
          <p:nvPr/>
        </p:nvSpPr>
        <p:spPr bwMode="auto">
          <a:xfrm>
            <a:off x="0" y="1"/>
            <a:ext cx="12192000" cy="6906683"/>
          </a:xfrm>
          <a:custGeom>
            <a:avLst/>
            <a:gdLst>
              <a:gd name="T0" fmla="*/ 0 w 18288000"/>
              <a:gd name="T1" fmla="*/ 0 h 10359794"/>
              <a:gd name="T2" fmla="*/ 18288000 w 18288000"/>
              <a:gd name="T3" fmla="*/ 0 h 10359794"/>
              <a:gd name="T4" fmla="*/ 18288000 w 18288000"/>
              <a:gd name="T5" fmla="*/ 10359794 h 10359794"/>
              <a:gd name="T6" fmla="*/ 0 w 18288000"/>
              <a:gd name="T7" fmla="*/ 10359794 h 10359794"/>
              <a:gd name="T8" fmla="*/ 0 w 18288000"/>
              <a:gd name="T9" fmla="*/ 0 h 10359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00CB656-2B19-DC1A-6498-0F4908D31279}"/>
              </a:ext>
            </a:extLst>
          </p:cNvPr>
          <p:cNvSpPr txBox="1"/>
          <p:nvPr/>
        </p:nvSpPr>
        <p:spPr>
          <a:xfrm>
            <a:off x="4064000" y="330200"/>
            <a:ext cx="4022725" cy="72314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defTabSz="609630">
              <a:lnSpc>
                <a:spcPts val="6037"/>
              </a:lnSpc>
              <a:defRPr/>
            </a:pPr>
            <a:r>
              <a:rPr lang="en-US" sz="4314" b="1">
                <a:solidFill>
                  <a:srgbClr val="0037F4"/>
                </a:solidFill>
                <a:latin typeface="SVN-Gilroy Bold" panose="00000800000000000000"/>
              </a:rPr>
              <a:t>VOCABULARY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C6150D-B0B5-2398-2CC2-5054B0D7739C}"/>
              </a:ext>
            </a:extLst>
          </p:cNvPr>
          <p:cNvSpPr/>
          <p:nvPr/>
        </p:nvSpPr>
        <p:spPr>
          <a:xfrm>
            <a:off x="1350434" y="1397000"/>
            <a:ext cx="9491133" cy="4411133"/>
          </a:xfrm>
          <a:prstGeom prst="roundRect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anchor="ctr"/>
          <a:lstStyle/>
          <a:p>
            <a:pPr algn="ctr"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97" name="Text Box 8">
            <a:extLst>
              <a:ext uri="{FF2B5EF4-FFF2-40B4-BE49-F238E27FC236}">
                <a16:creationId xmlns:a16="http://schemas.microsoft.com/office/drawing/2014/main" id="{668B88EE-7914-9BFC-8994-FC367929C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0811" y="1802870"/>
            <a:ext cx="8891058" cy="3599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Replace /rɪˈpleɪs/ (v): thay thế</a:t>
            </a: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Manual /ˈmæn.ju.əl/ (n): sách hướng dẫn</a:t>
            </a: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Purchase /ˈpɜː.tʃəs/ (v): mua, sắm</a:t>
            </a: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Perhaps /pəˈhæps/ (adv): có lẽ</a:t>
            </a:r>
          </a:p>
          <a:p>
            <a:pPr marL="304815" indent="-304815" defTabSz="6096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vi-VN" altLang="en-US" sz="2000">
                <a:solidFill>
                  <a:srgbClr val="000000"/>
                </a:solidFill>
                <a:latin typeface="SVN-Gilroy" panose="00000500000000000000" pitchFamily="50" charset="0"/>
              </a:rPr>
              <a:t>Display /dɪˈspleɪ/ (v): trưng bày, hiển thị</a:t>
            </a:r>
          </a:p>
        </p:txBody>
      </p:sp>
      <p:pic>
        <p:nvPicPr>
          <p:cNvPr id="4" name="Picture 3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1EAA822-54E5-2A69-E2C4-F635926EE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325318"/>
            <a:ext cx="1953747" cy="137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2797"/>
      </p:ext>
    </p:extLst>
  </p:cSld>
  <p:clrMapOvr>
    <a:masterClrMapping/>
  </p:clrMapOvr>
  <p:transition spd="slow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D244960-6979-4645-EB33-34773B5E57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39938" name="Group 87">
            <a:extLst>
              <a:ext uri="{FF2B5EF4-FFF2-40B4-BE49-F238E27FC236}">
                <a16:creationId xmlns:a16="http://schemas.microsoft.com/office/drawing/2014/main" id="{D6C6FDF2-8C76-98ED-0938-6E0005428BEA}"/>
              </a:ext>
            </a:extLst>
          </p:cNvPr>
          <p:cNvGrpSpPr>
            <a:grpSpLocks/>
          </p:cNvGrpSpPr>
          <p:nvPr/>
        </p:nvGrpSpPr>
        <p:grpSpPr bwMode="auto">
          <a:xfrm>
            <a:off x="9386888" y="2849563"/>
            <a:ext cx="908050" cy="917575"/>
            <a:chOff x="8054975" y="4572000"/>
            <a:chExt cx="1239838" cy="1254125"/>
          </a:xfrm>
        </p:grpSpPr>
        <p:sp>
          <p:nvSpPr>
            <p:cNvPr id="39985" name="Line 5">
              <a:extLst>
                <a:ext uri="{FF2B5EF4-FFF2-40B4-BE49-F238E27FC236}">
                  <a16:creationId xmlns:a16="http://schemas.microsoft.com/office/drawing/2014/main" id="{3086307D-C3A1-6153-596D-CA3BA4810D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0" y="5387975"/>
              <a:ext cx="292100" cy="3619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6" name="Line 6">
              <a:extLst>
                <a:ext uri="{FF2B5EF4-FFF2-40B4-BE49-F238E27FC236}">
                  <a16:creationId xmlns:a16="http://schemas.microsoft.com/office/drawing/2014/main" id="{67568131-E52F-9DED-4303-C1FAD3A1E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4975" y="5087938"/>
              <a:ext cx="595313" cy="738187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7" name="Line 7">
              <a:extLst>
                <a:ext uri="{FF2B5EF4-FFF2-40B4-BE49-F238E27FC236}">
                  <a16:creationId xmlns:a16="http://schemas.microsoft.com/office/drawing/2014/main" id="{16A74333-7B92-1B7E-1C08-5428BD4342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8475" y="4899025"/>
              <a:ext cx="728663" cy="9001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8" name="Line 8">
              <a:extLst>
                <a:ext uri="{FF2B5EF4-FFF2-40B4-BE49-F238E27FC236}">
                  <a16:creationId xmlns:a16="http://schemas.microsoft.com/office/drawing/2014/main" id="{A36E9711-5654-7B90-14C1-FAA3697EC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4838" y="4757738"/>
              <a:ext cx="788988" cy="9652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9" name="Line 9">
              <a:extLst>
                <a:ext uri="{FF2B5EF4-FFF2-40B4-BE49-F238E27FC236}">
                  <a16:creationId xmlns:a16="http://schemas.microsoft.com/office/drawing/2014/main" id="{F7CB0BEF-E4EB-89AE-184F-0C7E8453C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1363" y="4654550"/>
              <a:ext cx="774700" cy="9588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90" name="Line 10">
              <a:extLst>
                <a:ext uri="{FF2B5EF4-FFF2-40B4-BE49-F238E27FC236}">
                  <a16:creationId xmlns:a16="http://schemas.microsoft.com/office/drawing/2014/main" id="{7EC8BF4E-1030-46F3-98D0-6BCBB67A5D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28050" y="4591050"/>
              <a:ext cx="714375" cy="8620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91" name="Line 11">
              <a:extLst>
                <a:ext uri="{FF2B5EF4-FFF2-40B4-BE49-F238E27FC236}">
                  <a16:creationId xmlns:a16="http://schemas.microsoft.com/office/drawing/2014/main" id="{CEEFE4B4-9881-814A-9CE9-A9EE81081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2838" y="4572000"/>
              <a:ext cx="561975" cy="69532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92" name="Line 12">
              <a:extLst>
                <a:ext uri="{FF2B5EF4-FFF2-40B4-BE49-F238E27FC236}">
                  <a16:creationId xmlns:a16="http://schemas.microsoft.com/office/drawing/2014/main" id="{06BCEF56-AB9B-28E1-C1B0-F02FB155E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75738" y="4724400"/>
              <a:ext cx="142875" cy="1778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39939" name="Group 33">
            <a:extLst>
              <a:ext uri="{FF2B5EF4-FFF2-40B4-BE49-F238E27FC236}">
                <a16:creationId xmlns:a16="http://schemas.microsoft.com/office/drawing/2014/main" id="{98718919-AE95-B635-F25F-3F5C9B397AAF}"/>
              </a:ext>
            </a:extLst>
          </p:cNvPr>
          <p:cNvGrpSpPr>
            <a:grpSpLocks/>
          </p:cNvGrpSpPr>
          <p:nvPr/>
        </p:nvGrpSpPr>
        <p:grpSpPr bwMode="auto">
          <a:xfrm>
            <a:off x="1282700" y="4005263"/>
            <a:ext cx="908050" cy="919162"/>
            <a:chOff x="8054975" y="4572000"/>
            <a:chExt cx="1239838" cy="1254125"/>
          </a:xfrm>
        </p:grpSpPr>
        <p:sp>
          <p:nvSpPr>
            <p:cNvPr id="39977" name="Line 5">
              <a:extLst>
                <a:ext uri="{FF2B5EF4-FFF2-40B4-BE49-F238E27FC236}">
                  <a16:creationId xmlns:a16="http://schemas.microsoft.com/office/drawing/2014/main" id="{06614F54-9541-BE4C-5EC2-20B19B73F1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0" y="5387975"/>
              <a:ext cx="292100" cy="3619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78" name="Line 6">
              <a:extLst>
                <a:ext uri="{FF2B5EF4-FFF2-40B4-BE49-F238E27FC236}">
                  <a16:creationId xmlns:a16="http://schemas.microsoft.com/office/drawing/2014/main" id="{2B408CC5-E57A-86E5-EFA5-BC58DE3C9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4975" y="5087938"/>
              <a:ext cx="595313" cy="738187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79" name="Line 7">
              <a:extLst>
                <a:ext uri="{FF2B5EF4-FFF2-40B4-BE49-F238E27FC236}">
                  <a16:creationId xmlns:a16="http://schemas.microsoft.com/office/drawing/2014/main" id="{B2CDDE09-5155-4994-A800-B2607E515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8475" y="4899025"/>
              <a:ext cx="728663" cy="9001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0" name="Line 8">
              <a:extLst>
                <a:ext uri="{FF2B5EF4-FFF2-40B4-BE49-F238E27FC236}">
                  <a16:creationId xmlns:a16="http://schemas.microsoft.com/office/drawing/2014/main" id="{197B441D-0D18-749A-4486-7489BF86CE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4838" y="4757738"/>
              <a:ext cx="788988" cy="9652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1" name="Line 9">
              <a:extLst>
                <a:ext uri="{FF2B5EF4-FFF2-40B4-BE49-F238E27FC236}">
                  <a16:creationId xmlns:a16="http://schemas.microsoft.com/office/drawing/2014/main" id="{103A62E0-5E0B-EB33-83FC-966C6DC660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1363" y="4654550"/>
              <a:ext cx="774700" cy="9588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2" name="Line 10">
              <a:extLst>
                <a:ext uri="{FF2B5EF4-FFF2-40B4-BE49-F238E27FC236}">
                  <a16:creationId xmlns:a16="http://schemas.microsoft.com/office/drawing/2014/main" id="{D01ADDFA-C9CE-6325-8A03-DA6B8C953E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28050" y="4591050"/>
              <a:ext cx="714375" cy="8620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3" name="Line 11">
              <a:extLst>
                <a:ext uri="{FF2B5EF4-FFF2-40B4-BE49-F238E27FC236}">
                  <a16:creationId xmlns:a16="http://schemas.microsoft.com/office/drawing/2014/main" id="{A562A30A-086C-55C4-BA3B-E9D1B2C66F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2838" y="4572000"/>
              <a:ext cx="561975" cy="69532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  <p:sp>
          <p:nvSpPr>
            <p:cNvPr id="39984" name="Line 12">
              <a:extLst>
                <a:ext uri="{FF2B5EF4-FFF2-40B4-BE49-F238E27FC236}">
                  <a16:creationId xmlns:a16="http://schemas.microsoft.com/office/drawing/2014/main" id="{31854995-6FB1-EC5B-B9F7-D99DEC7A68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75738" y="4724400"/>
              <a:ext cx="142875" cy="1778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0" name="Freeform 7">
            <a:extLst>
              <a:ext uri="{FF2B5EF4-FFF2-40B4-BE49-F238E27FC236}">
                <a16:creationId xmlns:a16="http://schemas.microsoft.com/office/drawing/2014/main" id="{AFD3A7AF-0493-DE57-B0D9-DC1B15671525}"/>
              </a:ext>
            </a:extLst>
          </p:cNvPr>
          <p:cNvSpPr>
            <a:spLocks/>
          </p:cNvSpPr>
          <p:nvPr/>
        </p:nvSpPr>
        <p:spPr bwMode="auto">
          <a:xfrm>
            <a:off x="5525973" y="326768"/>
            <a:ext cx="3494168" cy="2311845"/>
          </a:xfrm>
          <a:custGeom>
            <a:avLst/>
            <a:gdLst>
              <a:gd name="T0" fmla="*/ 1152 w 1199"/>
              <a:gd name="T1" fmla="*/ 204 h 793"/>
              <a:gd name="T2" fmla="*/ 994 w 1199"/>
              <a:gd name="T3" fmla="*/ 531 h 793"/>
              <a:gd name="T4" fmla="*/ 373 w 1199"/>
              <a:gd name="T5" fmla="*/ 746 h 793"/>
              <a:gd name="T6" fmla="*/ 47 w 1199"/>
              <a:gd name="T7" fmla="*/ 588 h 793"/>
              <a:gd name="T8" fmla="*/ 47 w 1199"/>
              <a:gd name="T9" fmla="*/ 588 h 793"/>
              <a:gd name="T10" fmla="*/ 205 w 1199"/>
              <a:gd name="T11" fmla="*/ 261 h 793"/>
              <a:gd name="T12" fmla="*/ 825 w 1199"/>
              <a:gd name="T13" fmla="*/ 46 h 793"/>
              <a:gd name="T14" fmla="*/ 1152 w 1199"/>
              <a:gd name="T15" fmla="*/ 204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793">
                <a:moveTo>
                  <a:pt x="1152" y="204"/>
                </a:moveTo>
                <a:cubicBezTo>
                  <a:pt x="1199" y="338"/>
                  <a:pt x="1128" y="485"/>
                  <a:pt x="994" y="531"/>
                </a:cubicBezTo>
                <a:cubicBezTo>
                  <a:pt x="373" y="746"/>
                  <a:pt x="373" y="746"/>
                  <a:pt x="373" y="746"/>
                </a:cubicBezTo>
                <a:cubicBezTo>
                  <a:pt x="240" y="793"/>
                  <a:pt x="93" y="722"/>
                  <a:pt x="47" y="588"/>
                </a:cubicBezTo>
                <a:cubicBezTo>
                  <a:pt x="47" y="588"/>
                  <a:pt x="47" y="588"/>
                  <a:pt x="47" y="588"/>
                </a:cubicBezTo>
                <a:cubicBezTo>
                  <a:pt x="0" y="454"/>
                  <a:pt x="71" y="308"/>
                  <a:pt x="205" y="261"/>
                </a:cubicBezTo>
                <a:cubicBezTo>
                  <a:pt x="825" y="46"/>
                  <a:pt x="825" y="46"/>
                  <a:pt x="825" y="46"/>
                </a:cubicBezTo>
                <a:cubicBezTo>
                  <a:pt x="959" y="0"/>
                  <a:pt x="1106" y="70"/>
                  <a:pt x="1152" y="204"/>
                </a:cubicBezTo>
                <a:close/>
              </a:path>
            </a:pathLst>
          </a:custGeom>
          <a:noFill/>
          <a:ln w="76200" cap="flat">
            <a:gradFill>
              <a:gsLst>
                <a:gs pos="88000">
                  <a:schemeClr val="accent1">
                    <a:lumMod val="75000"/>
                  </a:schemeClr>
                </a:gs>
                <a:gs pos="3000">
                  <a:schemeClr val="accent2"/>
                </a:gs>
              </a:gsLst>
              <a:lin ang="7800000" scaled="0"/>
            </a:gradFill>
            <a:prstDash val="solid"/>
            <a:miter lim="800000"/>
            <a:headEnd/>
            <a:tailEnd/>
          </a:ln>
        </p:spPr>
        <p:txBody>
          <a:bodyPr/>
          <a:lstStyle/>
          <a:p>
            <a:pPr defTabSz="121898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52382C1B-46B5-F61A-4551-6FAFBF395E97}"/>
              </a:ext>
            </a:extLst>
          </p:cNvPr>
          <p:cNvSpPr>
            <a:spLocks/>
          </p:cNvSpPr>
          <p:nvPr/>
        </p:nvSpPr>
        <p:spPr bwMode="auto">
          <a:xfrm>
            <a:off x="4089734" y="5044994"/>
            <a:ext cx="2006266" cy="1329978"/>
          </a:xfrm>
          <a:custGeom>
            <a:avLst/>
            <a:gdLst>
              <a:gd name="T0" fmla="*/ 540 w 561"/>
              <a:gd name="T1" fmla="*/ 96 h 372"/>
              <a:gd name="T2" fmla="*/ 465 w 561"/>
              <a:gd name="T3" fmla="*/ 249 h 372"/>
              <a:gd name="T4" fmla="*/ 175 w 561"/>
              <a:gd name="T5" fmla="*/ 350 h 372"/>
              <a:gd name="T6" fmla="*/ 22 w 561"/>
              <a:gd name="T7" fmla="*/ 276 h 372"/>
              <a:gd name="T8" fmla="*/ 22 w 561"/>
              <a:gd name="T9" fmla="*/ 276 h 372"/>
              <a:gd name="T10" fmla="*/ 96 w 561"/>
              <a:gd name="T11" fmla="*/ 123 h 372"/>
              <a:gd name="T12" fmla="*/ 387 w 561"/>
              <a:gd name="T13" fmla="*/ 22 h 372"/>
              <a:gd name="T14" fmla="*/ 540 w 561"/>
              <a:gd name="T15" fmla="*/ 96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61" h="372">
                <a:moveTo>
                  <a:pt x="540" y="96"/>
                </a:moveTo>
                <a:cubicBezTo>
                  <a:pt x="561" y="159"/>
                  <a:pt x="528" y="227"/>
                  <a:pt x="465" y="249"/>
                </a:cubicBezTo>
                <a:cubicBezTo>
                  <a:pt x="175" y="350"/>
                  <a:pt x="175" y="350"/>
                  <a:pt x="175" y="350"/>
                </a:cubicBezTo>
                <a:cubicBezTo>
                  <a:pt x="112" y="372"/>
                  <a:pt x="43" y="339"/>
                  <a:pt x="22" y="276"/>
                </a:cubicBezTo>
                <a:cubicBezTo>
                  <a:pt x="22" y="276"/>
                  <a:pt x="22" y="276"/>
                  <a:pt x="22" y="276"/>
                </a:cubicBezTo>
                <a:cubicBezTo>
                  <a:pt x="0" y="213"/>
                  <a:pt x="33" y="144"/>
                  <a:pt x="96" y="123"/>
                </a:cubicBezTo>
                <a:cubicBezTo>
                  <a:pt x="387" y="22"/>
                  <a:pt x="387" y="22"/>
                  <a:pt x="387" y="22"/>
                </a:cubicBezTo>
                <a:cubicBezTo>
                  <a:pt x="449" y="0"/>
                  <a:pt x="518" y="33"/>
                  <a:pt x="540" y="96"/>
                </a:cubicBezTo>
                <a:close/>
              </a:path>
            </a:pathLst>
          </a:custGeom>
          <a:noFill/>
          <a:ln w="76200" cap="flat">
            <a:gradFill>
              <a:gsLst>
                <a:gs pos="100000">
                  <a:schemeClr val="accent2"/>
                </a:gs>
                <a:gs pos="0">
                  <a:schemeClr val="accent1">
                    <a:lumMod val="75000"/>
                  </a:schemeClr>
                </a:gs>
              </a:gsLst>
              <a:lin ang="0" scaled="0"/>
            </a:gradFill>
            <a:prstDash val="solid"/>
            <a:miter lim="800000"/>
            <a:headEnd/>
            <a:tailEnd/>
          </a:ln>
        </p:spPr>
        <p:txBody>
          <a:bodyPr/>
          <a:lstStyle/>
          <a:p>
            <a:pPr defTabSz="121898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6E9619D3-70B6-125E-123F-48B55B01DED1}"/>
              </a:ext>
            </a:extLst>
          </p:cNvPr>
          <p:cNvSpPr>
            <a:spLocks/>
          </p:cNvSpPr>
          <p:nvPr/>
        </p:nvSpPr>
        <p:spPr bwMode="auto">
          <a:xfrm>
            <a:off x="1792288" y="806450"/>
            <a:ext cx="8248650" cy="5461000"/>
          </a:xfrm>
          <a:custGeom>
            <a:avLst/>
            <a:gdLst>
              <a:gd name="T0" fmla="*/ 1981 w 2061"/>
              <a:gd name="T1" fmla="*/ 353 h 1364"/>
              <a:gd name="T2" fmla="*/ 1709 w 2061"/>
              <a:gd name="T3" fmla="*/ 914 h 1364"/>
              <a:gd name="T4" fmla="*/ 642 w 2061"/>
              <a:gd name="T5" fmla="*/ 1285 h 1364"/>
              <a:gd name="T6" fmla="*/ 80 w 2061"/>
              <a:gd name="T7" fmla="*/ 1012 h 1364"/>
              <a:gd name="T8" fmla="*/ 80 w 2061"/>
              <a:gd name="T9" fmla="*/ 1012 h 1364"/>
              <a:gd name="T10" fmla="*/ 352 w 2061"/>
              <a:gd name="T11" fmla="*/ 450 h 1364"/>
              <a:gd name="T12" fmla="*/ 1419 w 2061"/>
              <a:gd name="T13" fmla="*/ 80 h 1364"/>
              <a:gd name="T14" fmla="*/ 1981 w 2061"/>
              <a:gd name="T15" fmla="*/ 353 h 1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61" h="1364">
                <a:moveTo>
                  <a:pt x="1981" y="353"/>
                </a:moveTo>
                <a:cubicBezTo>
                  <a:pt x="2061" y="583"/>
                  <a:pt x="1939" y="835"/>
                  <a:pt x="1709" y="914"/>
                </a:cubicBezTo>
                <a:cubicBezTo>
                  <a:pt x="642" y="1285"/>
                  <a:pt x="642" y="1285"/>
                  <a:pt x="642" y="1285"/>
                </a:cubicBezTo>
                <a:cubicBezTo>
                  <a:pt x="412" y="1364"/>
                  <a:pt x="160" y="1243"/>
                  <a:pt x="80" y="1012"/>
                </a:cubicBezTo>
                <a:cubicBezTo>
                  <a:pt x="80" y="1012"/>
                  <a:pt x="80" y="1012"/>
                  <a:pt x="80" y="1012"/>
                </a:cubicBezTo>
                <a:cubicBezTo>
                  <a:pt x="0" y="782"/>
                  <a:pt x="122" y="530"/>
                  <a:pt x="352" y="450"/>
                </a:cubicBezTo>
                <a:cubicBezTo>
                  <a:pt x="1419" y="80"/>
                  <a:pt x="1419" y="80"/>
                  <a:pt x="1419" y="80"/>
                </a:cubicBezTo>
                <a:cubicBezTo>
                  <a:pt x="1650" y="0"/>
                  <a:pt x="1901" y="122"/>
                  <a:pt x="1981" y="353"/>
                </a:cubicBezTo>
                <a:close/>
              </a:path>
            </a:pathLst>
          </a:custGeom>
          <a:gradFill>
            <a:gsLst>
              <a:gs pos="71996">
                <a:srgbClr val="0E447C"/>
              </a:gs>
              <a:gs pos="71982">
                <a:srgbClr val="0E447C"/>
              </a:gs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defTabSz="121898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4BABC31A-7DF8-B386-696D-C57197FA87CE}"/>
              </a:ext>
            </a:extLst>
          </p:cNvPr>
          <p:cNvSpPr>
            <a:spLocks/>
          </p:cNvSpPr>
          <p:nvPr/>
        </p:nvSpPr>
        <p:spPr bwMode="auto">
          <a:xfrm>
            <a:off x="6864350" y="4543425"/>
            <a:ext cx="2162175" cy="1431925"/>
          </a:xfrm>
          <a:custGeom>
            <a:avLst/>
            <a:gdLst>
              <a:gd name="T0" fmla="*/ 1152 w 1199"/>
              <a:gd name="T1" fmla="*/ 204 h 793"/>
              <a:gd name="T2" fmla="*/ 994 w 1199"/>
              <a:gd name="T3" fmla="*/ 531 h 793"/>
              <a:gd name="T4" fmla="*/ 373 w 1199"/>
              <a:gd name="T5" fmla="*/ 746 h 793"/>
              <a:gd name="T6" fmla="*/ 47 w 1199"/>
              <a:gd name="T7" fmla="*/ 588 h 793"/>
              <a:gd name="T8" fmla="*/ 47 w 1199"/>
              <a:gd name="T9" fmla="*/ 588 h 793"/>
              <a:gd name="T10" fmla="*/ 205 w 1199"/>
              <a:gd name="T11" fmla="*/ 261 h 793"/>
              <a:gd name="T12" fmla="*/ 825 w 1199"/>
              <a:gd name="T13" fmla="*/ 46 h 793"/>
              <a:gd name="T14" fmla="*/ 1152 w 1199"/>
              <a:gd name="T15" fmla="*/ 204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793">
                <a:moveTo>
                  <a:pt x="1152" y="204"/>
                </a:moveTo>
                <a:cubicBezTo>
                  <a:pt x="1199" y="338"/>
                  <a:pt x="1128" y="485"/>
                  <a:pt x="994" y="531"/>
                </a:cubicBezTo>
                <a:cubicBezTo>
                  <a:pt x="373" y="746"/>
                  <a:pt x="373" y="746"/>
                  <a:pt x="373" y="746"/>
                </a:cubicBezTo>
                <a:cubicBezTo>
                  <a:pt x="240" y="793"/>
                  <a:pt x="93" y="722"/>
                  <a:pt x="47" y="588"/>
                </a:cubicBezTo>
                <a:cubicBezTo>
                  <a:pt x="47" y="588"/>
                  <a:pt x="47" y="588"/>
                  <a:pt x="47" y="588"/>
                </a:cubicBezTo>
                <a:cubicBezTo>
                  <a:pt x="0" y="454"/>
                  <a:pt x="71" y="308"/>
                  <a:pt x="205" y="261"/>
                </a:cubicBezTo>
                <a:cubicBezTo>
                  <a:pt x="825" y="46"/>
                  <a:pt x="825" y="46"/>
                  <a:pt x="825" y="46"/>
                </a:cubicBezTo>
                <a:cubicBezTo>
                  <a:pt x="959" y="0"/>
                  <a:pt x="1106" y="70"/>
                  <a:pt x="1152" y="204"/>
                </a:cubicBezTo>
                <a:close/>
              </a:path>
            </a:pathLst>
          </a:custGeom>
          <a:gradFill>
            <a:gsLst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defTabSz="121898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  <p:grpSp>
        <p:nvGrpSpPr>
          <p:cNvPr id="39948" name="Group 19">
            <a:extLst>
              <a:ext uri="{FF2B5EF4-FFF2-40B4-BE49-F238E27FC236}">
                <a16:creationId xmlns:a16="http://schemas.microsoft.com/office/drawing/2014/main" id="{79BE0DCD-99B0-E1A7-B0AC-903EB4E5DACF}"/>
              </a:ext>
            </a:extLst>
          </p:cNvPr>
          <p:cNvGrpSpPr>
            <a:grpSpLocks/>
          </p:cNvGrpSpPr>
          <p:nvPr/>
        </p:nvGrpSpPr>
        <p:grpSpPr bwMode="auto">
          <a:xfrm>
            <a:off x="2991407" y="2977740"/>
            <a:ext cx="6402567" cy="1624012"/>
            <a:chOff x="2979038" y="3107011"/>
            <a:chExt cx="4732876" cy="1624283"/>
          </a:xfrm>
        </p:grpSpPr>
        <p:sp>
          <p:nvSpPr>
            <p:cNvPr id="39975" name="TextBox 30">
              <a:extLst>
                <a:ext uri="{FF2B5EF4-FFF2-40B4-BE49-F238E27FC236}">
                  <a16:creationId xmlns:a16="http://schemas.microsoft.com/office/drawing/2014/main" id="{D900AA8F-B39F-3D93-3945-3791D77356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9038" y="3107011"/>
              <a:ext cx="4732876" cy="797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2176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IN" altLang="en-US" sz="8000" b="1" dirty="0">
                  <a:solidFill>
                    <a:srgbClr val="FFFFFF"/>
                  </a:solidFill>
                  <a:latin typeface="Segoe UI Black" panose="020B0502040204020203" pitchFamily="34" charset="0"/>
                  <a:cs typeface="Segoe UI Black" panose="020B0502040204020203" pitchFamily="34" charset="0"/>
                </a:rPr>
                <a:t>THANK YOU</a:t>
              </a:r>
            </a:p>
          </p:txBody>
        </p:sp>
        <p:sp>
          <p:nvSpPr>
            <p:cNvPr id="39976" name="TextBox 31">
              <a:extLst>
                <a:ext uri="{FF2B5EF4-FFF2-40B4-BE49-F238E27FC236}">
                  <a16:creationId xmlns:a16="http://schemas.microsoft.com/office/drawing/2014/main" id="{8618022A-2D13-9DF2-C4C5-D00BD54CE5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9038" y="3933762"/>
              <a:ext cx="4732876" cy="797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2176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8000" b="1" dirty="0">
                <a:solidFill>
                  <a:srgbClr val="FFFFFF"/>
                </a:solidFill>
                <a:latin typeface="Segoe UI Black" panose="020B0502040204020203" pitchFamily="34" charset="0"/>
                <a:cs typeface="Segoe UI Black" panose="020B0502040204020203" pitchFamily="34" charset="0"/>
              </a:endParaRPr>
            </a:p>
          </p:txBody>
        </p:sp>
      </p:grp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90ECDEE7-3A9E-524A-CBA6-031C18DDC3E2}"/>
              </a:ext>
            </a:extLst>
          </p:cNvPr>
          <p:cNvSpPr/>
          <p:nvPr/>
        </p:nvSpPr>
        <p:spPr>
          <a:xfrm>
            <a:off x="5065713" y="806450"/>
            <a:ext cx="520700" cy="519113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98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400">
              <a:solidFill>
                <a:prstClr val="black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D54EFFC8-4632-FC7F-E55F-EB6C68C09A26}"/>
              </a:ext>
            </a:extLst>
          </p:cNvPr>
          <p:cNvSpPr/>
          <p:nvPr/>
        </p:nvSpPr>
        <p:spPr>
          <a:xfrm>
            <a:off x="9399588" y="4427538"/>
            <a:ext cx="374650" cy="376237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98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400">
              <a:solidFill>
                <a:prstClr val="black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D6F5EDF-36FB-84D4-1701-CADA8770047D}"/>
              </a:ext>
            </a:extLst>
          </p:cNvPr>
          <p:cNvGrpSpPr/>
          <p:nvPr/>
        </p:nvGrpSpPr>
        <p:grpSpPr>
          <a:xfrm>
            <a:off x="10415447" y="476673"/>
            <a:ext cx="1319726" cy="520769"/>
            <a:chOff x="10145958" y="3892102"/>
            <a:chExt cx="1319726" cy="520769"/>
          </a:xfrm>
          <a:solidFill>
            <a:schemeClr val="accent2"/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3287B30-7D35-9669-3157-D6824EB32418}"/>
                </a:ext>
              </a:extLst>
            </p:cNvPr>
            <p:cNvSpPr/>
            <p:nvPr/>
          </p:nvSpPr>
          <p:spPr>
            <a:xfrm rot="5400000" flipH="1">
              <a:off x="11394936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725FB29-9138-625F-700A-9225CA468498}"/>
                </a:ext>
              </a:extLst>
            </p:cNvPr>
            <p:cNvSpPr/>
            <p:nvPr/>
          </p:nvSpPr>
          <p:spPr>
            <a:xfrm rot="5400000" flipH="1">
              <a:off x="11186772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1022BC0-3D99-6D7E-3114-D4D6A4DF2AFA}"/>
                </a:ext>
              </a:extLst>
            </p:cNvPr>
            <p:cNvSpPr/>
            <p:nvPr/>
          </p:nvSpPr>
          <p:spPr>
            <a:xfrm rot="5400000" flipH="1">
              <a:off x="10978609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222A916-42D5-D08A-8FEC-6D739AFCB799}"/>
                </a:ext>
              </a:extLst>
            </p:cNvPr>
            <p:cNvSpPr/>
            <p:nvPr/>
          </p:nvSpPr>
          <p:spPr>
            <a:xfrm rot="5400000" flipH="1">
              <a:off x="10770446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B918F3-EBD1-6895-821A-A4112991D14B}"/>
                </a:ext>
              </a:extLst>
            </p:cNvPr>
            <p:cNvSpPr/>
            <p:nvPr/>
          </p:nvSpPr>
          <p:spPr>
            <a:xfrm rot="5400000" flipH="1">
              <a:off x="10562282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3A6E63C-4E6D-24C6-8AE3-C7A3CC2AE324}"/>
                </a:ext>
              </a:extLst>
            </p:cNvPr>
            <p:cNvSpPr/>
            <p:nvPr/>
          </p:nvSpPr>
          <p:spPr>
            <a:xfrm rot="5400000" flipH="1">
              <a:off x="10354119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634F21F-7DFB-8271-D531-CCEC8BC36522}"/>
                </a:ext>
              </a:extLst>
            </p:cNvPr>
            <p:cNvSpPr/>
            <p:nvPr/>
          </p:nvSpPr>
          <p:spPr>
            <a:xfrm rot="5400000" flipH="1">
              <a:off x="10145956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8596E30-93F9-DEF1-4EA1-9B431EB01D13}"/>
                </a:ext>
              </a:extLst>
            </p:cNvPr>
            <p:cNvSpPr/>
            <p:nvPr/>
          </p:nvSpPr>
          <p:spPr>
            <a:xfrm rot="5400000" flipH="1">
              <a:off x="11394936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8A2B688-AE57-3922-9DBF-241E8D66FBBF}"/>
                </a:ext>
              </a:extLst>
            </p:cNvPr>
            <p:cNvSpPr/>
            <p:nvPr/>
          </p:nvSpPr>
          <p:spPr>
            <a:xfrm rot="5400000" flipH="1">
              <a:off x="11186772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9BCFDD-76B1-9791-22C1-F922D0CEEB6B}"/>
                </a:ext>
              </a:extLst>
            </p:cNvPr>
            <p:cNvSpPr/>
            <p:nvPr/>
          </p:nvSpPr>
          <p:spPr>
            <a:xfrm rot="5400000" flipH="1">
              <a:off x="10978609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224DCD8-45D5-24AA-3131-DC3B1AFFEE75}"/>
                </a:ext>
              </a:extLst>
            </p:cNvPr>
            <p:cNvSpPr/>
            <p:nvPr/>
          </p:nvSpPr>
          <p:spPr>
            <a:xfrm rot="5400000" flipH="1">
              <a:off x="10770446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30E410E-3BE0-16A5-CB1F-73EDE6BAC55B}"/>
                </a:ext>
              </a:extLst>
            </p:cNvPr>
            <p:cNvSpPr/>
            <p:nvPr/>
          </p:nvSpPr>
          <p:spPr>
            <a:xfrm rot="5400000" flipH="1">
              <a:off x="10562282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34CC69-6D39-537A-7FE7-A614ED501EA4}"/>
                </a:ext>
              </a:extLst>
            </p:cNvPr>
            <p:cNvSpPr/>
            <p:nvPr/>
          </p:nvSpPr>
          <p:spPr>
            <a:xfrm rot="5400000" flipH="1">
              <a:off x="10354119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6A1AAA0-3A10-43AA-702D-E44D13F1B780}"/>
                </a:ext>
              </a:extLst>
            </p:cNvPr>
            <p:cNvSpPr/>
            <p:nvPr/>
          </p:nvSpPr>
          <p:spPr>
            <a:xfrm rot="5400000" flipH="1">
              <a:off x="10145956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15E1C33-2009-3B4C-7670-9EC4A529C464}"/>
                </a:ext>
              </a:extLst>
            </p:cNvPr>
            <p:cNvSpPr/>
            <p:nvPr/>
          </p:nvSpPr>
          <p:spPr>
            <a:xfrm rot="5400000" flipH="1">
              <a:off x="11394936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0AC894-8638-22F2-6F82-6145207009A8}"/>
                </a:ext>
              </a:extLst>
            </p:cNvPr>
            <p:cNvSpPr/>
            <p:nvPr/>
          </p:nvSpPr>
          <p:spPr>
            <a:xfrm rot="5400000" flipH="1">
              <a:off x="11186772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2615423-74A7-21EC-1D40-B04FACF2D165}"/>
                </a:ext>
              </a:extLst>
            </p:cNvPr>
            <p:cNvSpPr/>
            <p:nvPr/>
          </p:nvSpPr>
          <p:spPr>
            <a:xfrm rot="5400000" flipH="1">
              <a:off x="10978609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76032CD-0E35-D8B9-1441-FFA1BA9520CC}"/>
                </a:ext>
              </a:extLst>
            </p:cNvPr>
            <p:cNvSpPr/>
            <p:nvPr/>
          </p:nvSpPr>
          <p:spPr>
            <a:xfrm rot="5400000" flipH="1">
              <a:off x="10770446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E71A65D-984B-1CBE-A78C-F68005BEE814}"/>
                </a:ext>
              </a:extLst>
            </p:cNvPr>
            <p:cNvSpPr/>
            <p:nvPr/>
          </p:nvSpPr>
          <p:spPr>
            <a:xfrm rot="5400000" flipH="1">
              <a:off x="10562282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A90A5E5-A9F3-658D-9B33-A29FE6A3FC18}"/>
                </a:ext>
              </a:extLst>
            </p:cNvPr>
            <p:cNvSpPr/>
            <p:nvPr/>
          </p:nvSpPr>
          <p:spPr>
            <a:xfrm rot="5400000" flipH="1">
              <a:off x="10354119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52D0D3B-8534-5446-DCD4-3A6C3CFF22E0}"/>
                </a:ext>
              </a:extLst>
            </p:cNvPr>
            <p:cNvSpPr/>
            <p:nvPr/>
          </p:nvSpPr>
          <p:spPr>
            <a:xfrm rot="5400000" flipH="1">
              <a:off x="10145956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39952" name="Group 86">
            <a:extLst>
              <a:ext uri="{FF2B5EF4-FFF2-40B4-BE49-F238E27FC236}">
                <a16:creationId xmlns:a16="http://schemas.microsoft.com/office/drawing/2014/main" id="{8E361840-48C5-C7DF-E2FB-04CE29EE1EDF}"/>
              </a:ext>
            </a:extLst>
          </p:cNvPr>
          <p:cNvGrpSpPr>
            <a:grpSpLocks/>
          </p:cNvGrpSpPr>
          <p:nvPr/>
        </p:nvGrpSpPr>
        <p:grpSpPr bwMode="auto">
          <a:xfrm>
            <a:off x="436563" y="5054600"/>
            <a:ext cx="296862" cy="1320800"/>
            <a:chOff x="1516396" y="479530"/>
            <a:chExt cx="295759" cy="1319726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EFC15D1-BE9D-98DA-8639-23FEED817CCE}"/>
                </a:ext>
              </a:extLst>
            </p:cNvPr>
            <p:cNvSpPr/>
            <p:nvPr/>
          </p:nvSpPr>
          <p:spPr>
            <a:xfrm flipH="1">
              <a:off x="1516396" y="479530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0EE34A7-0429-94F9-512C-608D1449A28F}"/>
                </a:ext>
              </a:extLst>
            </p:cNvPr>
            <p:cNvSpPr/>
            <p:nvPr/>
          </p:nvSpPr>
          <p:spPr>
            <a:xfrm flipH="1">
              <a:off x="1516396" y="687324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9361FDB-230A-FEB6-4CC9-B7F2B431E69F}"/>
                </a:ext>
              </a:extLst>
            </p:cNvPr>
            <p:cNvSpPr/>
            <p:nvPr/>
          </p:nvSpPr>
          <p:spPr>
            <a:xfrm flipH="1">
              <a:off x="1516396" y="895117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CA2CC88-BB3F-AE98-7640-FE92A22A0C06}"/>
                </a:ext>
              </a:extLst>
            </p:cNvPr>
            <p:cNvSpPr/>
            <p:nvPr/>
          </p:nvSpPr>
          <p:spPr>
            <a:xfrm flipH="1">
              <a:off x="1516396" y="1104496"/>
              <a:ext cx="71172" cy="697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E04BC48-33C3-8968-D620-852231D1579E}"/>
                </a:ext>
              </a:extLst>
            </p:cNvPr>
            <p:cNvSpPr/>
            <p:nvPr/>
          </p:nvSpPr>
          <p:spPr>
            <a:xfrm flipH="1">
              <a:off x="1516396" y="1312290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F7268DE-CD4D-3A76-9557-BC1F9D8B2C08}"/>
                </a:ext>
              </a:extLst>
            </p:cNvPr>
            <p:cNvSpPr/>
            <p:nvPr/>
          </p:nvSpPr>
          <p:spPr>
            <a:xfrm flipH="1">
              <a:off x="1516396" y="1520083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D163728-4C29-90DC-7702-B0019C712BF7}"/>
                </a:ext>
              </a:extLst>
            </p:cNvPr>
            <p:cNvSpPr/>
            <p:nvPr/>
          </p:nvSpPr>
          <p:spPr>
            <a:xfrm flipH="1">
              <a:off x="1516396" y="1727877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394B1E6-1A27-0B95-1AD4-1B23AC5A469B}"/>
                </a:ext>
              </a:extLst>
            </p:cNvPr>
            <p:cNvSpPr/>
            <p:nvPr/>
          </p:nvSpPr>
          <p:spPr>
            <a:xfrm flipH="1">
              <a:off x="1740983" y="479530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A449F7-22D6-D38F-E7E2-DC8AC8571594}"/>
                </a:ext>
              </a:extLst>
            </p:cNvPr>
            <p:cNvSpPr/>
            <p:nvPr/>
          </p:nvSpPr>
          <p:spPr>
            <a:xfrm flipH="1">
              <a:off x="1740983" y="687324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7AE8F57-3525-E52E-852E-A6BE7A7E353B}"/>
                </a:ext>
              </a:extLst>
            </p:cNvPr>
            <p:cNvSpPr/>
            <p:nvPr/>
          </p:nvSpPr>
          <p:spPr>
            <a:xfrm flipH="1">
              <a:off x="1740983" y="895117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1881272-0F68-4021-2461-39BC6F337DCF}"/>
                </a:ext>
              </a:extLst>
            </p:cNvPr>
            <p:cNvSpPr/>
            <p:nvPr/>
          </p:nvSpPr>
          <p:spPr>
            <a:xfrm flipH="1">
              <a:off x="1740983" y="1104496"/>
              <a:ext cx="71172" cy="697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4A747EB-BBBD-FD93-8B5E-589EBB9E2EF1}"/>
                </a:ext>
              </a:extLst>
            </p:cNvPr>
            <p:cNvSpPr/>
            <p:nvPr/>
          </p:nvSpPr>
          <p:spPr>
            <a:xfrm flipH="1">
              <a:off x="1740983" y="1312290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EB5954-DEFD-19DC-552D-7AE928F3D135}"/>
                </a:ext>
              </a:extLst>
            </p:cNvPr>
            <p:cNvSpPr/>
            <p:nvPr/>
          </p:nvSpPr>
          <p:spPr>
            <a:xfrm flipH="1">
              <a:off x="1740983" y="1520083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EE2196C-550D-C2E0-6C2E-3791ED005F92}"/>
                </a:ext>
              </a:extLst>
            </p:cNvPr>
            <p:cNvSpPr/>
            <p:nvPr/>
          </p:nvSpPr>
          <p:spPr>
            <a:xfrm flipH="1">
              <a:off x="1740983" y="1727877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98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2400">
                <a:solidFill>
                  <a:prstClr val="white"/>
                </a:solidFill>
              </a:endParaRPr>
            </a:p>
          </p:txBody>
        </p:sp>
      </p:grpSp>
      <p:sp>
        <p:nvSpPr>
          <p:cNvPr id="97" name="Freeform 9">
            <a:extLst>
              <a:ext uri="{FF2B5EF4-FFF2-40B4-BE49-F238E27FC236}">
                <a16:creationId xmlns:a16="http://schemas.microsoft.com/office/drawing/2014/main" id="{17E2F4F1-20F1-7AA7-4D35-A7B4DD13DD63}"/>
              </a:ext>
            </a:extLst>
          </p:cNvPr>
          <p:cNvSpPr>
            <a:spLocks/>
          </p:cNvSpPr>
          <p:nvPr/>
        </p:nvSpPr>
        <p:spPr bwMode="auto">
          <a:xfrm>
            <a:off x="2895255" y="1851222"/>
            <a:ext cx="2622581" cy="1738017"/>
          </a:xfrm>
          <a:custGeom>
            <a:avLst/>
            <a:gdLst>
              <a:gd name="T0" fmla="*/ 785 w 817"/>
              <a:gd name="T1" fmla="*/ 140 h 541"/>
              <a:gd name="T2" fmla="*/ 677 w 817"/>
              <a:gd name="T3" fmla="*/ 363 h 541"/>
              <a:gd name="T4" fmla="*/ 254 w 817"/>
              <a:gd name="T5" fmla="*/ 509 h 541"/>
              <a:gd name="T6" fmla="*/ 32 w 817"/>
              <a:gd name="T7" fmla="*/ 401 h 541"/>
              <a:gd name="T8" fmla="*/ 32 w 817"/>
              <a:gd name="T9" fmla="*/ 401 h 541"/>
              <a:gd name="T10" fmla="*/ 140 w 817"/>
              <a:gd name="T11" fmla="*/ 179 h 541"/>
              <a:gd name="T12" fmla="*/ 562 w 817"/>
              <a:gd name="T13" fmla="*/ 32 h 541"/>
              <a:gd name="T14" fmla="*/ 785 w 817"/>
              <a:gd name="T15" fmla="*/ 140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7" h="541">
                <a:moveTo>
                  <a:pt x="785" y="140"/>
                </a:moveTo>
                <a:cubicBezTo>
                  <a:pt x="817" y="231"/>
                  <a:pt x="768" y="331"/>
                  <a:pt x="677" y="363"/>
                </a:cubicBezTo>
                <a:cubicBezTo>
                  <a:pt x="254" y="509"/>
                  <a:pt x="254" y="509"/>
                  <a:pt x="254" y="509"/>
                </a:cubicBezTo>
                <a:cubicBezTo>
                  <a:pt x="163" y="541"/>
                  <a:pt x="63" y="493"/>
                  <a:pt x="32" y="401"/>
                </a:cubicBezTo>
                <a:cubicBezTo>
                  <a:pt x="32" y="401"/>
                  <a:pt x="32" y="401"/>
                  <a:pt x="32" y="401"/>
                </a:cubicBezTo>
                <a:cubicBezTo>
                  <a:pt x="0" y="310"/>
                  <a:pt x="48" y="210"/>
                  <a:pt x="140" y="179"/>
                </a:cubicBezTo>
                <a:cubicBezTo>
                  <a:pt x="562" y="32"/>
                  <a:pt x="562" y="32"/>
                  <a:pt x="562" y="32"/>
                </a:cubicBezTo>
                <a:cubicBezTo>
                  <a:pt x="654" y="0"/>
                  <a:pt x="753" y="49"/>
                  <a:pt x="785" y="140"/>
                </a:cubicBezTo>
                <a:close/>
              </a:path>
            </a:pathLst>
          </a:custGeom>
          <a:solidFill>
            <a:schemeClr val="tx1">
              <a:alpha val="30000"/>
            </a:schemeClr>
          </a:solidFill>
          <a:ln w="9525">
            <a:noFill/>
            <a:round/>
            <a:headEnd/>
            <a:tailEnd/>
          </a:ln>
          <a:effectLst>
            <a:softEdge rad="457200"/>
          </a:effectLst>
        </p:spPr>
        <p:txBody>
          <a:bodyPr/>
          <a:lstStyle/>
          <a:p>
            <a:pPr defTabSz="121898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2476364A-7060-96C7-1BB6-AD82DF2469FD}"/>
              </a:ext>
            </a:extLst>
          </p:cNvPr>
          <p:cNvSpPr>
            <a:spLocks/>
          </p:cNvSpPr>
          <p:nvPr/>
        </p:nvSpPr>
        <p:spPr bwMode="auto">
          <a:xfrm>
            <a:off x="2640013" y="1287463"/>
            <a:ext cx="2622550" cy="1738312"/>
          </a:xfrm>
          <a:custGeom>
            <a:avLst/>
            <a:gdLst>
              <a:gd name="T0" fmla="*/ 785 w 817"/>
              <a:gd name="T1" fmla="*/ 140 h 541"/>
              <a:gd name="T2" fmla="*/ 677 w 817"/>
              <a:gd name="T3" fmla="*/ 363 h 541"/>
              <a:gd name="T4" fmla="*/ 254 w 817"/>
              <a:gd name="T5" fmla="*/ 509 h 541"/>
              <a:gd name="T6" fmla="*/ 32 w 817"/>
              <a:gd name="T7" fmla="*/ 401 h 541"/>
              <a:gd name="T8" fmla="*/ 32 w 817"/>
              <a:gd name="T9" fmla="*/ 401 h 541"/>
              <a:gd name="T10" fmla="*/ 140 w 817"/>
              <a:gd name="T11" fmla="*/ 179 h 541"/>
              <a:gd name="T12" fmla="*/ 562 w 817"/>
              <a:gd name="T13" fmla="*/ 32 h 541"/>
              <a:gd name="T14" fmla="*/ 785 w 817"/>
              <a:gd name="T15" fmla="*/ 140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7" h="541">
                <a:moveTo>
                  <a:pt x="785" y="140"/>
                </a:moveTo>
                <a:cubicBezTo>
                  <a:pt x="817" y="231"/>
                  <a:pt x="768" y="331"/>
                  <a:pt x="677" y="363"/>
                </a:cubicBezTo>
                <a:cubicBezTo>
                  <a:pt x="254" y="509"/>
                  <a:pt x="254" y="509"/>
                  <a:pt x="254" y="509"/>
                </a:cubicBezTo>
                <a:cubicBezTo>
                  <a:pt x="163" y="541"/>
                  <a:pt x="63" y="493"/>
                  <a:pt x="32" y="401"/>
                </a:cubicBezTo>
                <a:cubicBezTo>
                  <a:pt x="32" y="401"/>
                  <a:pt x="32" y="401"/>
                  <a:pt x="32" y="401"/>
                </a:cubicBezTo>
                <a:cubicBezTo>
                  <a:pt x="0" y="310"/>
                  <a:pt x="48" y="210"/>
                  <a:pt x="140" y="179"/>
                </a:cubicBezTo>
                <a:cubicBezTo>
                  <a:pt x="562" y="32"/>
                  <a:pt x="562" y="32"/>
                  <a:pt x="562" y="32"/>
                </a:cubicBezTo>
                <a:cubicBezTo>
                  <a:pt x="654" y="0"/>
                  <a:pt x="753" y="49"/>
                  <a:pt x="785" y="140"/>
                </a:cubicBezTo>
                <a:close/>
              </a:path>
            </a:pathLst>
          </a:custGeom>
          <a:gradFill>
            <a:gsLst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defTabSz="121898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98" name="Freeform 9">
            <a:extLst>
              <a:ext uri="{FF2B5EF4-FFF2-40B4-BE49-F238E27FC236}">
                <a16:creationId xmlns:a16="http://schemas.microsoft.com/office/drawing/2014/main" id="{61289608-5125-8567-F989-129F393D3915}"/>
              </a:ext>
            </a:extLst>
          </p:cNvPr>
          <p:cNvSpPr>
            <a:spLocks/>
          </p:cNvSpPr>
          <p:nvPr/>
        </p:nvSpPr>
        <p:spPr bwMode="auto">
          <a:xfrm>
            <a:off x="7498932" y="4081846"/>
            <a:ext cx="1900525" cy="1259502"/>
          </a:xfrm>
          <a:custGeom>
            <a:avLst/>
            <a:gdLst>
              <a:gd name="T0" fmla="*/ 785 w 817"/>
              <a:gd name="T1" fmla="*/ 140 h 541"/>
              <a:gd name="T2" fmla="*/ 677 w 817"/>
              <a:gd name="T3" fmla="*/ 363 h 541"/>
              <a:gd name="T4" fmla="*/ 254 w 817"/>
              <a:gd name="T5" fmla="*/ 509 h 541"/>
              <a:gd name="T6" fmla="*/ 32 w 817"/>
              <a:gd name="T7" fmla="*/ 401 h 541"/>
              <a:gd name="T8" fmla="*/ 32 w 817"/>
              <a:gd name="T9" fmla="*/ 401 h 541"/>
              <a:gd name="T10" fmla="*/ 140 w 817"/>
              <a:gd name="T11" fmla="*/ 179 h 541"/>
              <a:gd name="T12" fmla="*/ 562 w 817"/>
              <a:gd name="T13" fmla="*/ 32 h 541"/>
              <a:gd name="T14" fmla="*/ 785 w 817"/>
              <a:gd name="T15" fmla="*/ 140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7" h="541">
                <a:moveTo>
                  <a:pt x="785" y="140"/>
                </a:moveTo>
                <a:cubicBezTo>
                  <a:pt x="817" y="231"/>
                  <a:pt x="768" y="331"/>
                  <a:pt x="677" y="363"/>
                </a:cubicBezTo>
                <a:cubicBezTo>
                  <a:pt x="254" y="509"/>
                  <a:pt x="254" y="509"/>
                  <a:pt x="254" y="509"/>
                </a:cubicBezTo>
                <a:cubicBezTo>
                  <a:pt x="163" y="541"/>
                  <a:pt x="63" y="493"/>
                  <a:pt x="32" y="401"/>
                </a:cubicBezTo>
                <a:cubicBezTo>
                  <a:pt x="32" y="401"/>
                  <a:pt x="32" y="401"/>
                  <a:pt x="32" y="401"/>
                </a:cubicBezTo>
                <a:cubicBezTo>
                  <a:pt x="0" y="310"/>
                  <a:pt x="48" y="210"/>
                  <a:pt x="140" y="179"/>
                </a:cubicBezTo>
                <a:cubicBezTo>
                  <a:pt x="562" y="32"/>
                  <a:pt x="562" y="32"/>
                  <a:pt x="562" y="32"/>
                </a:cubicBezTo>
                <a:cubicBezTo>
                  <a:pt x="654" y="0"/>
                  <a:pt x="753" y="49"/>
                  <a:pt x="785" y="140"/>
                </a:cubicBezTo>
                <a:close/>
              </a:path>
            </a:pathLst>
          </a:custGeom>
          <a:gradFill>
            <a:gsLst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  <a:effectLst>
            <a:softEdge rad="381000"/>
          </a:effectLst>
        </p:spPr>
        <p:txBody>
          <a:bodyPr/>
          <a:lstStyle/>
          <a:p>
            <a:pPr defTabSz="121898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400">
              <a:solidFill>
                <a:prstClr val="black"/>
              </a:solidFill>
              <a:latin typeface="Segoe U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50">
        <p15:prstTrans prst="peelOff"/>
      </p:transition>
    </mc:Choice>
    <mc:Fallback xmlns="">
      <p:transition spd="slow" advTm="25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66826" y="-434770"/>
            <a:ext cx="2496410" cy="249641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6859" y="4991406"/>
            <a:ext cx="1567236" cy="15672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EFEFE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F946A33-AB23-9717-2A2A-15F5B95BC5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4224"/>
                    </a14:imgEffect>
                    <a14:imgEffect>
                      <a14:saturation sat="121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9672"/>
          </a:xfrm>
          <a:prstGeom prst="rect">
            <a:avLst/>
          </a:prstGeom>
        </p:spPr>
      </p:pic>
      <p:pic>
        <p:nvPicPr>
          <p:cNvPr id="8" name="Picture 7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A47A4248-69E1-A4B6-98B9-B6FD922D0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0" y="-127000"/>
            <a:ext cx="1809620" cy="1273185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219C4E9-7873-9048-96D7-A88124C1852C}"/>
              </a:ext>
            </a:extLst>
          </p:cNvPr>
          <p:cNvSpPr txBox="1"/>
          <p:nvPr/>
        </p:nvSpPr>
        <p:spPr>
          <a:xfrm>
            <a:off x="1934293" y="1154857"/>
            <a:ext cx="8319980" cy="762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66"/>
              </a:lnSpc>
            </a:pPr>
            <a:r>
              <a:rPr lang="en-US" sz="4800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CB34291-3D0C-02D7-759B-29451CCED080}"/>
              </a:ext>
            </a:extLst>
          </p:cNvPr>
          <p:cNvSpPr txBox="1"/>
          <p:nvPr/>
        </p:nvSpPr>
        <p:spPr>
          <a:xfrm>
            <a:off x="2343761" y="2484048"/>
            <a:ext cx="7910513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6"/>
              </a:lnSpc>
            </a:pPr>
            <a:r>
              <a:rPr lang="en-US" sz="6666" b="1">
                <a:solidFill>
                  <a:schemeClr val="bg1"/>
                </a:solidFill>
                <a:latin typeface="SVN-Gilroy XBold" pitchFamily="2" charset="77"/>
              </a:rPr>
              <a:t>LESSON 8</a:t>
            </a:r>
            <a:endParaRPr lang="en-US" sz="6666" b="1" dirty="0">
              <a:solidFill>
                <a:schemeClr val="bg1"/>
              </a:solidFill>
              <a:latin typeface="SVN-Gilroy XBold" pitchFamily="2" charset="7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E3D7C76-67F9-F75C-C2E5-B591A46125AC}"/>
              </a:ext>
            </a:extLst>
          </p:cNvPr>
          <p:cNvSpPr txBox="1"/>
          <p:nvPr/>
        </p:nvSpPr>
        <p:spPr>
          <a:xfrm>
            <a:off x="3512523" y="941002"/>
            <a:ext cx="5004999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7"/>
              </a:lnSpc>
              <a:spcBef>
                <a:spcPct val="0"/>
              </a:spcBef>
            </a:pPr>
            <a:r>
              <a:rPr lang="en-US" sz="1400" spc="469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FE6DE9C-00B4-AF84-D728-5DD9225582CA}"/>
              </a:ext>
            </a:extLst>
          </p:cNvPr>
          <p:cNvSpPr txBox="1"/>
          <p:nvPr/>
        </p:nvSpPr>
        <p:spPr>
          <a:xfrm>
            <a:off x="3220822" y="3942711"/>
            <a:ext cx="579738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  <a:latin typeface="SVN-Gilroy SemiBold" pitchFamily="2" charset="77"/>
              </a:rPr>
              <a:t>THỰC HÀNH PART 3 (1)</a:t>
            </a:r>
            <a:endParaRPr lang="en-US" sz="3200" b="1" dirty="0">
              <a:solidFill>
                <a:schemeClr val="bg1"/>
              </a:solidFill>
              <a:latin typeface="SVN-Gilroy SemiBold" pitchFamily="2" charset="77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750538-5522-50A1-2D15-B4FAF205CE86}"/>
              </a:ext>
            </a:extLst>
          </p:cNvPr>
          <p:cNvSpPr/>
          <p:nvPr/>
        </p:nvSpPr>
        <p:spPr>
          <a:xfrm>
            <a:off x="2896842" y="3529184"/>
            <a:ext cx="6445340" cy="131949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21" name="Graphic 20" descr="Signature outline">
            <a:extLst>
              <a:ext uri="{FF2B5EF4-FFF2-40B4-BE49-F238E27FC236}">
                <a16:creationId xmlns:a16="http://schemas.microsoft.com/office/drawing/2014/main" id="{32F9D501-CA01-AF43-0B09-F9288BB3A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3877" y="5147538"/>
            <a:ext cx="642289" cy="642289"/>
          </a:xfrm>
          <a:prstGeom prst="rect">
            <a:avLst/>
          </a:prstGeom>
        </p:spPr>
      </p:pic>
      <p:pic>
        <p:nvPicPr>
          <p:cNvPr id="23" name="Graphic 22" descr="Books with solid fill">
            <a:extLst>
              <a:ext uri="{FF2B5EF4-FFF2-40B4-BE49-F238E27FC236}">
                <a16:creationId xmlns:a16="http://schemas.microsoft.com/office/drawing/2014/main" id="{72B24753-FD3E-60F5-DF7C-9E7A31D73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7396" y="2516394"/>
            <a:ext cx="680966" cy="680966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44">
            <a:extLst>
              <a:ext uri="{FF2B5EF4-FFF2-40B4-BE49-F238E27FC236}">
                <a16:creationId xmlns:a16="http://schemas.microsoft.com/office/drawing/2014/main" id="{1FA32798-79EE-B7D6-7D2F-56295787A620}"/>
              </a:ext>
            </a:extLst>
          </p:cNvPr>
          <p:cNvSpPr/>
          <p:nvPr/>
        </p:nvSpPr>
        <p:spPr>
          <a:xfrm>
            <a:off x="4747373" y="4802455"/>
            <a:ext cx="1786991" cy="3643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32" name="Rounded Rectangle 44">
            <a:extLst>
              <a:ext uri="{FF2B5EF4-FFF2-40B4-BE49-F238E27FC236}">
                <a16:creationId xmlns:a16="http://schemas.microsoft.com/office/drawing/2014/main" id="{DCC71148-65EB-6088-9CA1-3FEB1A1230D9}"/>
              </a:ext>
            </a:extLst>
          </p:cNvPr>
          <p:cNvSpPr/>
          <p:nvPr/>
        </p:nvSpPr>
        <p:spPr>
          <a:xfrm>
            <a:off x="9513413" y="4405394"/>
            <a:ext cx="2239891" cy="35616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26" name="Rounded Rectangle 42">
            <a:extLst>
              <a:ext uri="{FF2B5EF4-FFF2-40B4-BE49-F238E27FC236}">
                <a16:creationId xmlns:a16="http://schemas.microsoft.com/office/drawing/2014/main" id="{66F5DA51-F989-7F2A-4DC7-54AED2E98EA8}"/>
              </a:ext>
            </a:extLst>
          </p:cNvPr>
          <p:cNvSpPr/>
          <p:nvPr/>
        </p:nvSpPr>
        <p:spPr>
          <a:xfrm>
            <a:off x="4898015" y="2092321"/>
            <a:ext cx="4112665" cy="34931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857E1B4-4CDE-9DD3-F455-9C7E204D5281}"/>
              </a:ext>
            </a:extLst>
          </p:cNvPr>
          <p:cNvSpPr txBox="1"/>
          <p:nvPr/>
        </p:nvSpPr>
        <p:spPr>
          <a:xfrm>
            <a:off x="4633944" y="663526"/>
            <a:ext cx="7401846" cy="5931161"/>
          </a:xfrm>
          <a:prstGeom prst="rect">
            <a:avLst/>
          </a:prstGeom>
          <a:noFill/>
          <a:ln>
            <a:solidFill>
              <a:srgbClr val="0037F4"/>
            </a:solidFill>
          </a:ln>
        </p:spPr>
        <p:txBody>
          <a:bodyPr lIns="33867" tIns="33867" rIns="33867" bIns="33867" anchor="ctr"/>
          <a:lstStyle/>
          <a:p>
            <a:pPr algn="ctr">
              <a:lnSpc>
                <a:spcPts val="1737"/>
              </a:lnSpc>
              <a:defRPr/>
            </a:pPr>
            <a:endParaRPr sz="2000">
              <a:latin typeface="SVN-Gilroy" panose="00000500000000000000" pitchFamily="50" charset="0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92CD68E-2349-30B9-77BF-0CEF69CA0AEA}"/>
              </a:ext>
            </a:extLst>
          </p:cNvPr>
          <p:cNvGrpSpPr>
            <a:grpSpLocks/>
          </p:cNvGrpSpPr>
          <p:nvPr/>
        </p:nvGrpSpPr>
        <p:grpSpPr bwMode="auto">
          <a:xfrm>
            <a:off x="7752292" y="251883"/>
            <a:ext cx="1474258" cy="762000"/>
            <a:chOff x="0" y="-46"/>
            <a:chExt cx="1571822" cy="812846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ADAE65-6E7B-7623-92F0-A7D8A38BAC69}"/>
                </a:ext>
              </a:extLst>
            </p:cNvPr>
            <p:cNvSpPr/>
            <p:nvPr/>
          </p:nvSpPr>
          <p:spPr>
            <a:xfrm>
              <a:off x="0" y="-46"/>
              <a:ext cx="1571822" cy="812846"/>
            </a:xfrm>
            <a:custGeom>
              <a:avLst/>
              <a:gdLst/>
              <a:ahLst/>
              <a:cxnLst/>
              <a:rect l="l" t="t" r="r" b="b"/>
              <a:pathLst>
                <a:path w="1571822" h="812800">
                  <a:moveTo>
                    <a:pt x="785911" y="0"/>
                  </a:moveTo>
                  <a:cubicBezTo>
                    <a:pt x="351864" y="0"/>
                    <a:pt x="0" y="181951"/>
                    <a:pt x="0" y="406400"/>
                  </a:cubicBezTo>
                  <a:cubicBezTo>
                    <a:pt x="0" y="630849"/>
                    <a:pt x="351864" y="812800"/>
                    <a:pt x="785911" y="812800"/>
                  </a:cubicBezTo>
                  <a:cubicBezTo>
                    <a:pt x="1219958" y="812800"/>
                    <a:pt x="1571822" y="630849"/>
                    <a:pt x="1571822" y="406400"/>
                  </a:cubicBezTo>
                  <a:cubicBezTo>
                    <a:pt x="1571822" y="181951"/>
                    <a:pt x="1219958" y="0"/>
                    <a:pt x="785911" y="0"/>
                  </a:cubicBezTo>
                  <a:close/>
                </a:path>
              </a:pathLst>
            </a:custGeom>
            <a:solidFill>
              <a:schemeClr val="accent6"/>
            </a:solidFill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6176" name="TextBox 8">
              <a:extLst>
                <a:ext uri="{FF2B5EF4-FFF2-40B4-BE49-F238E27FC236}">
                  <a16:creationId xmlns:a16="http://schemas.microsoft.com/office/drawing/2014/main" id="{57E799BC-4885-AAF2-ADBB-B9D04C73B1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999" y="-46"/>
              <a:ext cx="1335648" cy="746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3867" tIns="33867" rIns="33867" bIns="33867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ts val="3684"/>
                </a:lnSpc>
              </a:pPr>
              <a:r>
                <a:rPr lang="vi-VN" altLang="en-US" sz="2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endParaRPr lang="en-US" altLang="en-US" sz="2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63597CB-B8F8-8940-48B5-10DCBF38BEA1}"/>
              </a:ext>
            </a:extLst>
          </p:cNvPr>
          <p:cNvGrpSpPr/>
          <p:nvPr/>
        </p:nvGrpSpPr>
        <p:grpSpPr>
          <a:xfrm>
            <a:off x="244265" y="161536"/>
            <a:ext cx="503015" cy="503015"/>
            <a:chOff x="0" y="0"/>
            <a:chExt cx="812800" cy="812800"/>
          </a:xfrm>
          <a:solidFill>
            <a:srgbClr val="0037F4"/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D36AEE2-E83E-23C7-3D5D-C01A73B0F17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2CEC2B3E-E2A0-0653-488F-895952165483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9463C678-2F97-AAF3-3C59-9C0268ACE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871" y="746492"/>
            <a:ext cx="4687359" cy="21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600" b="1">
                <a:solidFill>
                  <a:srgbClr val="000000"/>
                </a:solidFill>
                <a:latin typeface="SVN-Gilroy" panose="00000500000000000000" pitchFamily="50" charset="0"/>
              </a:rPr>
              <a:t>Why did the woman miss a meeting?</a:t>
            </a:r>
            <a:endParaRPr lang="en-US" altLang="en-US" sz="1600" b="1" dirty="0">
              <a:solidFill>
                <a:srgbClr val="000000"/>
              </a:solidFill>
              <a:latin typeface="SVN-Gilroy" panose="00000500000000000000" pitchFamily="50" charset="0"/>
            </a:endParaRP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80D25E2-C360-119B-EA77-45E4EF8CACD9}"/>
              </a:ext>
            </a:extLst>
          </p:cNvPr>
          <p:cNvGrpSpPr/>
          <p:nvPr/>
        </p:nvGrpSpPr>
        <p:grpSpPr>
          <a:xfrm>
            <a:off x="244184" y="2232693"/>
            <a:ext cx="502920" cy="506307"/>
            <a:chOff x="0" y="0"/>
            <a:chExt cx="812800" cy="812800"/>
          </a:xfrm>
          <a:solidFill>
            <a:srgbClr val="0037F4"/>
          </a:solidFill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1890061A-111C-B97F-3EF0-77669245C7F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A651A6CD-E293-5CC7-229E-A6BC8A482C53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grpSp>
        <p:nvGrpSpPr>
          <p:cNvPr id="20" name="Group 15">
            <a:extLst>
              <a:ext uri="{FF2B5EF4-FFF2-40B4-BE49-F238E27FC236}">
                <a16:creationId xmlns:a16="http://schemas.microsoft.com/office/drawing/2014/main" id="{2134144A-6102-1756-EE33-B68603E28490}"/>
              </a:ext>
            </a:extLst>
          </p:cNvPr>
          <p:cNvGrpSpPr/>
          <p:nvPr/>
        </p:nvGrpSpPr>
        <p:grpSpPr>
          <a:xfrm>
            <a:off x="244265" y="4366827"/>
            <a:ext cx="503015" cy="503015"/>
            <a:chOff x="0" y="0"/>
            <a:chExt cx="812800" cy="812800"/>
          </a:xfrm>
          <a:solidFill>
            <a:srgbClr val="0037F4"/>
          </a:solidFill>
        </p:grpSpPr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95DAD918-A646-695C-91EF-32587139BB5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id="{F178CE5A-05D2-9251-007D-CD44513F2847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3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27" name="TextBox 13">
            <a:extLst>
              <a:ext uri="{FF2B5EF4-FFF2-40B4-BE49-F238E27FC236}">
                <a16:creationId xmlns:a16="http://schemas.microsoft.com/office/drawing/2014/main" id="{066DBE74-53B6-6125-6A5A-DE1F8DFC4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872" y="2802289"/>
            <a:ext cx="4430183" cy="242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600" b="1">
                <a:latin typeface="SVN-Gilroy" panose="00000500000000000000" pitchFamily="50" charset="0"/>
              </a:rPr>
              <a:t>What is the woman confused about?</a:t>
            </a:r>
            <a:endParaRPr lang="en-US" altLang="en-US" sz="1600" b="1" dirty="0">
              <a:latin typeface="SVN-Gilroy" panose="00000500000000000000" pitchFamily="50" charset="0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DFB2607B-4F57-2891-39F0-8AA4089B0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84" y="4919788"/>
            <a:ext cx="4006561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600" b="1">
                <a:solidFill>
                  <a:srgbClr val="000000"/>
                </a:solidFill>
                <a:latin typeface="SVN-Gilroy" panose="00000500000000000000" pitchFamily="50" charset="0"/>
              </a:rPr>
              <a:t>According to the man, what should the woman do?</a:t>
            </a:r>
            <a:endParaRPr lang="en-US" altLang="en-US" sz="1600" b="1" dirty="0">
              <a:solidFill>
                <a:srgbClr val="000000"/>
              </a:solidFill>
              <a:latin typeface="SVN-Gilroy" panose="00000500000000000000" pitchFamily="50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7AA976E-65EE-A2E4-AE23-BBC9135AB63F}"/>
              </a:ext>
            </a:extLst>
          </p:cNvPr>
          <p:cNvSpPr/>
          <p:nvPr/>
        </p:nvSpPr>
        <p:spPr>
          <a:xfrm>
            <a:off x="156210" y="1533219"/>
            <a:ext cx="3337562" cy="31849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latin typeface="SVN-Gilroy" panose="00000500000000000000" pitchFamily="50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48736D50-F03F-460E-3972-FF9A7C6E2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563" y="992026"/>
            <a:ext cx="3830418" cy="105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A. She was not feeling well.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B. She was on a business trip.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C. She was speaking with a client.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D. She did not receive the invitation.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F3E8F89-CB75-A795-0E09-DADDA49FF9DE}"/>
              </a:ext>
            </a:extLst>
          </p:cNvPr>
          <p:cNvSpPr/>
          <p:nvPr/>
        </p:nvSpPr>
        <p:spPr>
          <a:xfrm>
            <a:off x="156209" y="3362753"/>
            <a:ext cx="2829361" cy="31240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latin typeface="SVN-Gilroy" panose="00000500000000000000" pitchFamily="50" charset="0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B99637CD-3556-5D00-EBD4-DCAEB9F86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022" y="3099680"/>
            <a:ext cx="4146974" cy="113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A. The details of an assignment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B. A reimbursement process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C. The terms of a contract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D. A travel itinerary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52CC81C-BAB8-ACC0-A19F-8F9D36028464}"/>
              </a:ext>
            </a:extLst>
          </p:cNvPr>
          <p:cNvSpPr/>
          <p:nvPr/>
        </p:nvSpPr>
        <p:spPr>
          <a:xfrm>
            <a:off x="156208" y="5953015"/>
            <a:ext cx="3732745" cy="53312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latin typeface="SVN-Gilroy" panose="00000500000000000000" pitchFamily="50" charset="0"/>
            </a:endParaRP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4347DBC3-4DE4-E85B-82CD-06B4868A2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562" y="5368779"/>
            <a:ext cx="4349967" cy="135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A. Reset the password for her computer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B. Talk to the organizer of the meeting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C. Consult the electronic version of a document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D. Research the history of an account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6FD9AD7-BC7C-8371-3305-DE79FC979D95}"/>
              </a:ext>
            </a:extLst>
          </p:cNvPr>
          <p:cNvSpPr/>
          <p:nvPr/>
        </p:nvSpPr>
        <p:spPr>
          <a:xfrm>
            <a:off x="6847816" y="1705499"/>
            <a:ext cx="4792803" cy="35616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C991506-0885-3E12-212F-C8DC68F08557}"/>
              </a:ext>
            </a:extLst>
          </p:cNvPr>
          <p:cNvSpPr/>
          <p:nvPr/>
        </p:nvSpPr>
        <p:spPr>
          <a:xfrm>
            <a:off x="8591547" y="2861737"/>
            <a:ext cx="1855253" cy="35616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3918FAA-CFCE-ABCA-B54E-45C440774967}"/>
              </a:ext>
            </a:extLst>
          </p:cNvPr>
          <p:cNvSpPr/>
          <p:nvPr/>
        </p:nvSpPr>
        <p:spPr>
          <a:xfrm>
            <a:off x="4822195" y="3251854"/>
            <a:ext cx="4112665" cy="3643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196FE247-E121-074F-B16F-5B5475AC2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8016" y="1350250"/>
            <a:ext cx="6855288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W-Br: </a:t>
            </a:r>
            <a:r>
              <a:rPr lang="en-GB" altLang="en-US" sz="2000">
                <a:latin typeface="SVN-Gilroy" panose="00000500000000000000" pitchFamily="50" charset="0"/>
              </a:rPr>
              <a:t>Antonio, were you at yesterday's all-staff meeting? It was during, uh, I was on the phone with an (1) .................... ……………..……….. and couldn't make it.</a:t>
            </a:r>
          </a:p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M-Cn: </a:t>
            </a:r>
            <a:r>
              <a:rPr lang="en-GB" altLang="en-US" sz="2000">
                <a:latin typeface="SVN-Gilroy" panose="00000500000000000000" pitchFamily="50" charset="0"/>
              </a:rPr>
              <a:t>Mhm. You got a copy of the (2)  ................. …………………?</a:t>
            </a:r>
          </a:p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W-Br: </a:t>
            </a:r>
            <a:r>
              <a:rPr lang="en-GB" altLang="en-US" sz="2000">
                <a:latin typeface="SVN-Gilroy" panose="00000500000000000000" pitchFamily="50" charset="0"/>
              </a:rPr>
              <a:t>Yeah, but the part about how to get (3) …………………..….…… for travel expenses was really (4) …………………………..……. Do you know if there's more documentation on that?</a:t>
            </a:r>
          </a:p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M-Cn: </a:t>
            </a:r>
            <a:r>
              <a:rPr lang="en-GB" altLang="en-US" sz="2000">
                <a:latin typeface="SVN-Gilroy" panose="00000500000000000000" pitchFamily="50" charset="0"/>
              </a:rPr>
              <a:t>Oh, you printed out the minutes? If you look at them electronically, you'll see there's a, there's a link to our internal Web site where you can find more details on (5) .............................………………   ............................................</a:t>
            </a:r>
          </a:p>
        </p:txBody>
      </p:sp>
      <p:sp>
        <p:nvSpPr>
          <p:cNvPr id="50" name="Text Box 49">
            <a:extLst>
              <a:ext uri="{FF2B5EF4-FFF2-40B4-BE49-F238E27FC236}">
                <a16:creationId xmlns:a16="http://schemas.microsoft.com/office/drawing/2014/main" id="{606D2AAE-E2B9-DBDA-C4CD-52F931FEC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8453" y="1577764"/>
            <a:ext cx="2328586" cy="51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important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1" name="Text Box 50">
            <a:extLst>
              <a:ext uri="{FF2B5EF4-FFF2-40B4-BE49-F238E27FC236}">
                <a16:creationId xmlns:a16="http://schemas.microsoft.com/office/drawing/2014/main" id="{43FAB53F-9678-83A9-00D8-7AD11B72B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176" y="2087627"/>
            <a:ext cx="1583267" cy="31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client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2" name="Text Box 51">
            <a:extLst>
              <a:ext uri="{FF2B5EF4-FFF2-40B4-BE49-F238E27FC236}">
                <a16:creationId xmlns:a16="http://schemas.microsoft.com/office/drawing/2014/main" id="{19D334D0-CFAA-3D40-B67C-08A37C4A8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3398" y="2475276"/>
            <a:ext cx="2417258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meeting minutes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3" name="Text Box 52">
            <a:extLst>
              <a:ext uri="{FF2B5EF4-FFF2-40B4-BE49-F238E27FC236}">
                <a16:creationId xmlns:a16="http://schemas.microsoft.com/office/drawing/2014/main" id="{D57B4BBB-6F40-AB9E-A460-4F561CF71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0824" y="5511650"/>
            <a:ext cx="4112666" cy="3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reimbursement procedures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pic>
        <p:nvPicPr>
          <p:cNvPr id="29" name="Picture 28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D08705C1-EBFE-DE30-11A6-F094B1B7C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800" y="-353208"/>
            <a:ext cx="1898098" cy="1336015"/>
          </a:xfrm>
          <a:prstGeom prst="rect">
            <a:avLst/>
          </a:prstGeom>
        </p:spPr>
      </p:pic>
      <p:sp>
        <p:nvSpPr>
          <p:cNvPr id="9" name="Text Box 51">
            <a:extLst>
              <a:ext uri="{FF2B5EF4-FFF2-40B4-BE49-F238E27FC236}">
                <a16:creationId xmlns:a16="http://schemas.microsoft.com/office/drawing/2014/main" id="{895D00D5-F34F-2DF3-5721-D5AF49769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509" y="3231884"/>
            <a:ext cx="2572578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reimbursed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14" name="Text Box 51">
            <a:extLst>
              <a:ext uri="{FF2B5EF4-FFF2-40B4-BE49-F238E27FC236}">
                <a16:creationId xmlns:a16="http://schemas.microsoft.com/office/drawing/2014/main" id="{3DB477A5-9D99-63F5-3835-5006253B0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9714" y="3608015"/>
            <a:ext cx="2572578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confusing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pic>
        <p:nvPicPr>
          <p:cNvPr id="2" name="Doan 1">
            <a:hlinkClick r:id="" action="ppaction://media"/>
            <a:extLst>
              <a:ext uri="{FF2B5EF4-FFF2-40B4-BE49-F238E27FC236}">
                <a16:creationId xmlns:a16="http://schemas.microsoft.com/office/drawing/2014/main" id="{7C19D1E2-493C-E3FC-DA3C-08180D9B6B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60679" y="19448"/>
            <a:ext cx="503015" cy="503015"/>
          </a:xfrm>
          <a:prstGeom prst="rect">
            <a:avLst/>
          </a:prstGeom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46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" dur="353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3" grpId="0" bldLvl="0" animBg="1"/>
      <p:bldP spid="33" grpId="1" animBg="1"/>
      <p:bldP spid="32" grpId="0" bldLvl="0" animBg="1"/>
      <p:bldP spid="32" grpId="1" animBg="1"/>
      <p:bldP spid="26" grpId="0" bldLvl="0" animBg="1"/>
      <p:bldP spid="26" grpId="1" animBg="1"/>
      <p:bldP spid="13" grpId="0"/>
      <p:bldP spid="13" grpId="1"/>
      <p:bldP spid="27" grpId="0"/>
      <p:bldP spid="27" grpId="1"/>
      <p:bldP spid="28" grpId="0"/>
      <p:bldP spid="28" grpId="1"/>
      <p:bldP spid="18" grpId="0" bldLvl="0" animBg="1"/>
      <p:bldP spid="18" grpId="1" animBg="1"/>
      <p:bldP spid="19" grpId="0"/>
      <p:bldP spid="19" grpId="1"/>
      <p:bldP spid="23" grpId="0" bldLvl="0" animBg="1"/>
      <p:bldP spid="23" grpId="1" animBg="1"/>
      <p:bldP spid="24" grpId="0"/>
      <p:bldP spid="24" grpId="1"/>
      <p:bldP spid="30" grpId="0" bldLvl="0" animBg="1"/>
      <p:bldP spid="30" grpId="1" animBg="1"/>
      <p:bldP spid="31" grpId="0"/>
      <p:bldP spid="31" grpId="1"/>
      <p:bldP spid="43" grpId="0" bldLvl="0" animBg="1"/>
      <p:bldP spid="43" grpId="1" animBg="1"/>
      <p:bldP spid="44" grpId="0" bldLvl="0" animBg="1"/>
      <p:bldP spid="44" grpId="1" animBg="1"/>
      <p:bldP spid="45" grpId="0" bldLvl="0" animBg="1"/>
      <p:bldP spid="45" grpId="1" animBg="1"/>
      <p:bldP spid="47" grpId="0"/>
      <p:bldP spid="47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9" grpId="0"/>
      <p:bldP spid="9" grpId="1"/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reeform 2">
            <a:extLst>
              <a:ext uri="{FF2B5EF4-FFF2-40B4-BE49-F238E27FC236}">
                <a16:creationId xmlns:a16="http://schemas.microsoft.com/office/drawing/2014/main" id="{9A185E56-0D5B-BB1F-D6EE-3CB29C8CD285}"/>
              </a:ext>
            </a:extLst>
          </p:cNvPr>
          <p:cNvSpPr>
            <a:spLocks/>
          </p:cNvSpPr>
          <p:nvPr/>
        </p:nvSpPr>
        <p:spPr bwMode="auto">
          <a:xfrm>
            <a:off x="0" y="1"/>
            <a:ext cx="12192000" cy="6906683"/>
          </a:xfrm>
          <a:custGeom>
            <a:avLst/>
            <a:gdLst>
              <a:gd name="T0" fmla="*/ 0 w 18288000"/>
              <a:gd name="T1" fmla="*/ 0 h 10359794"/>
              <a:gd name="T2" fmla="*/ 18288000 w 18288000"/>
              <a:gd name="T3" fmla="*/ 0 h 10359794"/>
              <a:gd name="T4" fmla="*/ 18288000 w 18288000"/>
              <a:gd name="T5" fmla="*/ 10359794 h 10359794"/>
              <a:gd name="T6" fmla="*/ 0 w 18288000"/>
              <a:gd name="T7" fmla="*/ 10359794 h 10359794"/>
              <a:gd name="T8" fmla="*/ 0 w 18288000"/>
              <a:gd name="T9" fmla="*/ 0 h 10359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096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841F55A-0925-3513-9875-9DDCAB8C8875}"/>
              </a:ext>
            </a:extLst>
          </p:cNvPr>
          <p:cNvSpPr txBox="1"/>
          <p:nvPr/>
        </p:nvSpPr>
        <p:spPr>
          <a:xfrm>
            <a:off x="4064000" y="330200"/>
            <a:ext cx="4022725" cy="72314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603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14" b="1" i="0" u="none" strike="noStrike" kern="1200" cap="none" spc="0" normalizeH="0" baseline="0" noProof="0">
                <a:ln>
                  <a:noFill/>
                </a:ln>
                <a:solidFill>
                  <a:srgbClr val="0037F4"/>
                </a:solidFill>
                <a:effectLst/>
                <a:uLnTx/>
                <a:uFillTx/>
                <a:latin typeface="SVN-Gilroy Bold" panose="00000800000000000000"/>
                <a:ea typeface="+mn-ea"/>
                <a:cs typeface="+mn-cs"/>
              </a:rPr>
              <a:t>VOCABULARY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81AC15-3782-165A-6DEE-F7602C0FC345}"/>
              </a:ext>
            </a:extLst>
          </p:cNvPr>
          <p:cNvSpPr/>
          <p:nvPr/>
        </p:nvSpPr>
        <p:spPr>
          <a:xfrm>
            <a:off x="1350434" y="1397000"/>
            <a:ext cx="9491133" cy="4411133"/>
          </a:xfrm>
          <a:prstGeom prst="roundRect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97" name="Text Box 8">
            <a:extLst>
              <a:ext uri="{FF2B5EF4-FFF2-40B4-BE49-F238E27FC236}">
                <a16:creationId xmlns:a16="http://schemas.microsoft.com/office/drawing/2014/main" id="{ED69317A-3046-D56C-FE9A-5EA61E3AC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4547" y="1765300"/>
            <a:ext cx="8053241" cy="3599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04815" marR="0" lvl="0" indent="-304815" algn="l" defTabSz="60963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Important</a:t>
            </a:r>
            <a:r>
              <a:rPr kumimoji="0" lang="en-US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 client</a:t>
            </a:r>
            <a:r>
              <a:rPr kumimoji="0" lang="vi-VN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 </a:t>
            </a:r>
            <a:r>
              <a:rPr kumimoji="0" lang="vi-V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/ɪmˈpɔː</a:t>
            </a:r>
            <a:r>
              <a:rPr kumimoji="0" lang="vi-VN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.tənt</a:t>
            </a:r>
            <a:r>
              <a:rPr kumimoji="0" lang="en-US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ˈklaɪ.ənt/: khách hàng </a:t>
            </a:r>
            <a:r>
              <a:rPr kumimoji="0" lang="vi-VN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quan </a:t>
            </a:r>
            <a:r>
              <a:rPr kumimoji="0" lang="vi-V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trọng</a:t>
            </a:r>
          </a:p>
          <a:p>
            <a:pPr marL="304815" marR="0" lvl="0" indent="-304815" algn="l" defTabSz="60963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Meeting minute</a:t>
            </a:r>
            <a:r>
              <a:rPr kumimoji="0" lang="en-US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  /ˈmiːtɪŋ ˈmɪnɪt/: biên bản cuộc họp</a:t>
            </a:r>
          </a:p>
          <a:p>
            <a:pPr marL="304815" marR="0" lvl="0" indent="-304815" algn="l" defTabSz="60963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Reimbursement </a:t>
            </a:r>
            <a:r>
              <a:rPr kumimoji="0" lang="vi-V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/ˌriː.ɪmˈbɜːs.mənt/ (n): sự hoàn lại (tiền)</a:t>
            </a:r>
          </a:p>
          <a:p>
            <a:pPr marL="304815" marR="0" lvl="0" indent="-304815" algn="l" defTabSz="60963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Travel expenses</a:t>
            </a:r>
            <a:r>
              <a:rPr kumimoji="0" lang="en-US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 /ˈtrævəl ɪkˈspɛnsɪz/</a:t>
            </a:r>
            <a:r>
              <a:rPr kumimoji="0" lang="vi-VN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: </a:t>
            </a:r>
            <a:r>
              <a:rPr kumimoji="0" lang="vi-V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chi </a:t>
            </a:r>
            <a:r>
              <a:rPr kumimoji="0" lang="vi-VN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phí </a:t>
            </a:r>
            <a:r>
              <a:rPr kumimoji="0" lang="en-US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đi lại</a:t>
            </a:r>
            <a:endParaRPr kumimoji="0" lang="vi-V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  <a:p>
            <a:pPr marL="304815" marR="0" lvl="0" indent="-304815" algn="l" defTabSz="60963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Confusing /kənˈfjuː.zɪŋ/ (adj): khó hiểu, gây bối rồi</a:t>
            </a:r>
          </a:p>
          <a:p>
            <a:pPr marL="304815" marR="0" lvl="0" indent="-304815" algn="l" defTabSz="60963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Procedure /prəˈsiː.dʒər/ (n): thủ tục</a:t>
            </a:r>
          </a:p>
          <a:p>
            <a:pPr marL="304815" marR="0" lvl="0" indent="-304815" algn="l" defTabSz="60963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  <a:p>
            <a:pPr marL="0" marR="0" lvl="0" indent="0" algn="l" defTabSz="60963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pic>
        <p:nvPicPr>
          <p:cNvPr id="4" name="Picture 3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5CDD1A93-8A5C-2CBB-4906-70A285E2B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325318"/>
            <a:ext cx="1953747" cy="1375185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63090-7D15-71F6-899C-B485EF8D5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44">
            <a:extLst>
              <a:ext uri="{FF2B5EF4-FFF2-40B4-BE49-F238E27FC236}">
                <a16:creationId xmlns:a16="http://schemas.microsoft.com/office/drawing/2014/main" id="{0A84AC75-A7D8-B315-A79B-5B0C1CB22AEF}"/>
              </a:ext>
            </a:extLst>
          </p:cNvPr>
          <p:cNvSpPr/>
          <p:nvPr/>
        </p:nvSpPr>
        <p:spPr>
          <a:xfrm>
            <a:off x="4904807" y="5584203"/>
            <a:ext cx="4711804" cy="3356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8" name="Rounded Rectangle 43">
            <a:extLst>
              <a:ext uri="{FF2B5EF4-FFF2-40B4-BE49-F238E27FC236}">
                <a16:creationId xmlns:a16="http://schemas.microsoft.com/office/drawing/2014/main" id="{60805EBD-AD9F-A68A-3E6B-DED39CA865A0}"/>
              </a:ext>
            </a:extLst>
          </p:cNvPr>
          <p:cNvSpPr/>
          <p:nvPr/>
        </p:nvSpPr>
        <p:spPr>
          <a:xfrm>
            <a:off x="4828843" y="3670030"/>
            <a:ext cx="5537782" cy="33930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96EA8EF-53C9-8B66-633B-48CB9868307A}"/>
              </a:ext>
            </a:extLst>
          </p:cNvPr>
          <p:cNvSpPr/>
          <p:nvPr/>
        </p:nvSpPr>
        <p:spPr>
          <a:xfrm>
            <a:off x="4646835" y="640370"/>
            <a:ext cx="7401846" cy="5827183"/>
          </a:xfrm>
          <a:custGeom>
            <a:avLst/>
            <a:gdLst/>
            <a:ahLst/>
            <a:cxnLst/>
            <a:rect l="l" t="t" r="r" b="b"/>
            <a:pathLst>
              <a:path w="1957816" h="2135213">
                <a:moveTo>
                  <a:pt x="0" y="0"/>
                </a:moveTo>
                <a:lnTo>
                  <a:pt x="1957816" y="0"/>
                </a:lnTo>
                <a:lnTo>
                  <a:pt x="1957816" y="2135213"/>
                </a:lnTo>
                <a:lnTo>
                  <a:pt x="0" y="2135213"/>
                </a:lnTo>
                <a:close/>
              </a:path>
            </a:pathLst>
          </a:custGeom>
          <a:noFill/>
          <a:ln>
            <a:solidFill>
              <a:srgbClr val="0037F4"/>
            </a:solidFill>
          </a:ln>
        </p:spPr>
        <p:txBody>
          <a:bodyPr/>
          <a:lstStyle/>
          <a:p>
            <a:endParaRPr lang="en-US" sz="2200">
              <a:latin typeface="SVN-Gilroy" panose="00000500000000000000" pitchFamily="50" charset="0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5E77B04-EC55-0835-296F-E6B02D90591D}"/>
              </a:ext>
            </a:extLst>
          </p:cNvPr>
          <p:cNvGrpSpPr>
            <a:grpSpLocks/>
          </p:cNvGrpSpPr>
          <p:nvPr/>
        </p:nvGrpSpPr>
        <p:grpSpPr bwMode="auto">
          <a:xfrm>
            <a:off x="7752292" y="251883"/>
            <a:ext cx="1474258" cy="762000"/>
            <a:chOff x="0" y="-46"/>
            <a:chExt cx="1571822" cy="812846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81554A0-1602-150D-9E66-273427BF97BB}"/>
                </a:ext>
              </a:extLst>
            </p:cNvPr>
            <p:cNvSpPr/>
            <p:nvPr/>
          </p:nvSpPr>
          <p:spPr>
            <a:xfrm>
              <a:off x="0" y="-46"/>
              <a:ext cx="1571822" cy="812846"/>
            </a:xfrm>
            <a:custGeom>
              <a:avLst/>
              <a:gdLst/>
              <a:ahLst/>
              <a:cxnLst/>
              <a:rect l="l" t="t" r="r" b="b"/>
              <a:pathLst>
                <a:path w="1571822" h="812800">
                  <a:moveTo>
                    <a:pt x="785911" y="0"/>
                  </a:moveTo>
                  <a:cubicBezTo>
                    <a:pt x="351864" y="0"/>
                    <a:pt x="0" y="181951"/>
                    <a:pt x="0" y="406400"/>
                  </a:cubicBezTo>
                  <a:cubicBezTo>
                    <a:pt x="0" y="630849"/>
                    <a:pt x="351864" y="812800"/>
                    <a:pt x="785911" y="812800"/>
                  </a:cubicBezTo>
                  <a:cubicBezTo>
                    <a:pt x="1219958" y="812800"/>
                    <a:pt x="1571822" y="630849"/>
                    <a:pt x="1571822" y="406400"/>
                  </a:cubicBezTo>
                  <a:cubicBezTo>
                    <a:pt x="1571822" y="181951"/>
                    <a:pt x="1219958" y="0"/>
                    <a:pt x="785911" y="0"/>
                  </a:cubicBezTo>
                  <a:close/>
                </a:path>
              </a:pathLst>
            </a:custGeom>
            <a:solidFill>
              <a:schemeClr val="accent6"/>
            </a:solidFill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6176" name="TextBox 8">
              <a:extLst>
                <a:ext uri="{FF2B5EF4-FFF2-40B4-BE49-F238E27FC236}">
                  <a16:creationId xmlns:a16="http://schemas.microsoft.com/office/drawing/2014/main" id="{50DEF914-BAB2-6FE8-3CA3-BA6839E115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999" y="-46"/>
              <a:ext cx="1335648" cy="746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3867" tIns="33867" rIns="33867" bIns="33867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ts val="3684"/>
                </a:lnSpc>
              </a:pPr>
              <a:r>
                <a:rPr lang="en-US" altLang="en-US" sz="2667" b="1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endParaRPr lang="en-US" altLang="en-US" sz="2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1AADCABC-2603-4D5C-414F-176E30E6852A}"/>
              </a:ext>
            </a:extLst>
          </p:cNvPr>
          <p:cNvGrpSpPr/>
          <p:nvPr/>
        </p:nvGrpSpPr>
        <p:grpSpPr>
          <a:xfrm>
            <a:off x="244265" y="140516"/>
            <a:ext cx="503015" cy="503015"/>
            <a:chOff x="0" y="0"/>
            <a:chExt cx="812800" cy="812800"/>
          </a:xfrm>
          <a:solidFill>
            <a:srgbClr val="0037F4"/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99E07D1-6AA3-1C92-7183-083375E8C25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F21AE9B-DAA1-0B3B-2072-FADE68A3AA6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0CE2CA3E-2885-58B3-0388-01DE5FB91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871" y="725472"/>
            <a:ext cx="4687359" cy="21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600" b="1">
                <a:solidFill>
                  <a:srgbClr val="000000"/>
                </a:solidFill>
                <a:latin typeface="SVN-Gilroy" panose="00000500000000000000" pitchFamily="50" charset="0"/>
              </a:rPr>
              <a:t>What are the speakers mainly discussing?</a:t>
            </a:r>
            <a:endParaRPr lang="en-US" altLang="en-US" sz="1600" b="1" dirty="0">
              <a:solidFill>
                <a:srgbClr val="000000"/>
              </a:solidFill>
              <a:latin typeface="SVN-Gilroy" panose="00000500000000000000" pitchFamily="50" charset="0"/>
            </a:endParaRP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A82CBBDA-42BC-0090-1D8C-85C86D375FA5}"/>
              </a:ext>
            </a:extLst>
          </p:cNvPr>
          <p:cNvGrpSpPr/>
          <p:nvPr/>
        </p:nvGrpSpPr>
        <p:grpSpPr>
          <a:xfrm>
            <a:off x="244184" y="2211673"/>
            <a:ext cx="502920" cy="506307"/>
            <a:chOff x="0" y="0"/>
            <a:chExt cx="812800" cy="812800"/>
          </a:xfrm>
          <a:solidFill>
            <a:srgbClr val="0037F4"/>
          </a:solidFill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C6CF464-FBB5-FB45-96C3-053E54DE1FA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3AFE9929-6701-5650-6056-31067B4A2CAC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grpSp>
        <p:nvGrpSpPr>
          <p:cNvPr id="20" name="Group 15">
            <a:extLst>
              <a:ext uri="{FF2B5EF4-FFF2-40B4-BE49-F238E27FC236}">
                <a16:creationId xmlns:a16="http://schemas.microsoft.com/office/drawing/2014/main" id="{8857F138-E91A-B528-9904-ABBB3842CDB8}"/>
              </a:ext>
            </a:extLst>
          </p:cNvPr>
          <p:cNvGrpSpPr/>
          <p:nvPr/>
        </p:nvGrpSpPr>
        <p:grpSpPr>
          <a:xfrm>
            <a:off x="244265" y="4461419"/>
            <a:ext cx="503015" cy="503015"/>
            <a:chOff x="0" y="0"/>
            <a:chExt cx="812800" cy="812800"/>
          </a:xfrm>
          <a:solidFill>
            <a:srgbClr val="0037F4"/>
          </a:solidFill>
        </p:grpSpPr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80228612-8FE7-452D-ED39-7F8DAAF970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id="{22317B86-3996-ECB8-1163-1E9AE5DF0EB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3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27" name="TextBox 13">
            <a:extLst>
              <a:ext uri="{FF2B5EF4-FFF2-40B4-BE49-F238E27FC236}">
                <a16:creationId xmlns:a16="http://schemas.microsoft.com/office/drawing/2014/main" id="{CD397E88-85A7-AA86-727B-327BBCA3C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872" y="2781269"/>
            <a:ext cx="4430183" cy="242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600" b="1">
                <a:latin typeface="SVN-Gilroy" panose="00000500000000000000" pitchFamily="50" charset="0"/>
              </a:rPr>
              <a:t>Why does the man say, “What if I need to contact my bank”?</a:t>
            </a:r>
            <a:endParaRPr lang="en-US" altLang="en-US" sz="1600" b="1" dirty="0">
              <a:latin typeface="SVN-Gilroy" panose="00000500000000000000" pitchFamily="50" charset="0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236AD609-00CA-E4F0-A91E-A483A41D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84" y="5024890"/>
            <a:ext cx="4296285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600" b="1">
                <a:solidFill>
                  <a:srgbClr val="000000"/>
                </a:solidFill>
                <a:latin typeface="SVN-Gilroy" panose="00000500000000000000" pitchFamily="50" charset="0"/>
              </a:rPr>
              <a:t>According to the woman, what complaint has been made about some employees?</a:t>
            </a:r>
            <a:endParaRPr lang="en-US" altLang="en-US" sz="1600" b="1" dirty="0">
              <a:solidFill>
                <a:srgbClr val="000000"/>
              </a:solidFill>
              <a:latin typeface="SVN-Gilroy" panose="00000500000000000000" pitchFamily="50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38937AC-F0EE-EB4C-0B0E-4D4EC934FEB5}"/>
              </a:ext>
            </a:extLst>
          </p:cNvPr>
          <p:cNvSpPr/>
          <p:nvPr/>
        </p:nvSpPr>
        <p:spPr>
          <a:xfrm>
            <a:off x="181953" y="1255250"/>
            <a:ext cx="2054471" cy="31894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latin typeface="SVN-Gilroy" panose="00000500000000000000" pitchFamily="50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556DA754-661D-534B-5AE4-6FED35AB5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562" y="971006"/>
            <a:ext cx="4059273" cy="105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A. A computer malfunction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B. A company policy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C. A financial report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D. A recent holiday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A0AD88B-67AC-D8FA-15F4-90FA8E0A81E3}"/>
              </a:ext>
            </a:extLst>
          </p:cNvPr>
          <p:cNvSpPr/>
          <p:nvPr/>
        </p:nvSpPr>
        <p:spPr>
          <a:xfrm>
            <a:off x="181953" y="3237329"/>
            <a:ext cx="3332428" cy="31894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latin typeface="SVN-Gilroy" panose="00000500000000000000" pitchFamily="50" charset="0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61D1ABD6-AE0A-EC90-EB6D-885D917EE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022" y="3257332"/>
            <a:ext cx="4146974" cy="113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A. To explain why he is concerned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B. To suggest revising a budget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C. To request some contact information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D. To ask for a deadline extension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4A45C10-0103-3064-CF1D-7A092DDD95C3}"/>
              </a:ext>
            </a:extLst>
          </p:cNvPr>
          <p:cNvSpPr/>
          <p:nvPr/>
        </p:nvSpPr>
        <p:spPr>
          <a:xfrm>
            <a:off x="177744" y="6028012"/>
            <a:ext cx="2488338" cy="31894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latin typeface="SVN-Gilroy" panose="00000500000000000000" pitchFamily="50" charset="0"/>
            </a:endParaRP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6C86D9AC-6234-B0CF-6825-D255EF629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563" y="5494903"/>
            <a:ext cx="3985182" cy="135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A. They need technical training.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B. They work inconsistent hours.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C. They waste work time.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D. They are disorganized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BE42E97-D2C0-3A38-C13B-784A01A64C4B}"/>
              </a:ext>
            </a:extLst>
          </p:cNvPr>
          <p:cNvSpPr/>
          <p:nvPr/>
        </p:nvSpPr>
        <p:spPr>
          <a:xfrm>
            <a:off x="4984612" y="1745794"/>
            <a:ext cx="2280304" cy="35259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EA300E4-19A0-6C58-59C9-C90AA442EAF9}"/>
              </a:ext>
            </a:extLst>
          </p:cNvPr>
          <p:cNvSpPr/>
          <p:nvPr/>
        </p:nvSpPr>
        <p:spPr>
          <a:xfrm>
            <a:off x="7606306" y="3271845"/>
            <a:ext cx="4037800" cy="35518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771DF898-4AAC-4E1A-BA27-5B72CA87E30A}"/>
              </a:ext>
            </a:extLst>
          </p:cNvPr>
          <p:cNvSpPr/>
          <p:nvPr/>
        </p:nvSpPr>
        <p:spPr>
          <a:xfrm>
            <a:off x="7788650" y="5198671"/>
            <a:ext cx="3708132" cy="35518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C3F01B92-DD03-9759-B535-E8395E32A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6559" y="1371294"/>
            <a:ext cx="6915827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M-Cn: </a:t>
            </a:r>
            <a:r>
              <a:rPr lang="en-GB" altLang="en-US" sz="2000">
                <a:latin typeface="SVN-Gilroy" panose="00000500000000000000" pitchFamily="50" charset="0"/>
              </a:rPr>
              <a:t>Hi Thuli, what did you think about the (1) ...................……….….………. they announced at the staff meeting?</a:t>
            </a:r>
          </a:p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W-Br: </a:t>
            </a:r>
            <a:r>
              <a:rPr lang="en-GB" altLang="en-US" sz="2000">
                <a:latin typeface="SVN-Gilroy" panose="00000500000000000000" pitchFamily="50" charset="0"/>
              </a:rPr>
              <a:t>I wasn't really surprised. I think a lot of companies ask employees not to use (2) .................... ……………….. ………………. at work.</a:t>
            </a:r>
          </a:p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M-Cn: </a:t>
            </a:r>
            <a:r>
              <a:rPr lang="en-GB" altLang="en-US" sz="2000">
                <a:latin typeface="SVN-Gilroy" panose="00000500000000000000" pitchFamily="50" charset="0"/>
              </a:rPr>
              <a:t>Yes, but I'm sure everyone has to send personal e-mails during (3) ……..……….. …………..…. occasionally. What if I need to contact my bank?</a:t>
            </a:r>
          </a:p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W-Br: </a:t>
            </a:r>
            <a:r>
              <a:rPr lang="en-GB" altLang="en-US" sz="2000">
                <a:latin typeface="SVN-Gilroy" panose="00000500000000000000" pitchFamily="50" charset="0"/>
              </a:rPr>
              <a:t>Oh, something like that shouldn't be a problem. The company is just concerned because there have been (4) …………………..……………. about some employees spending too much time on (5) ........................... ……………….……….. .</a:t>
            </a:r>
          </a:p>
        </p:txBody>
      </p:sp>
      <p:sp>
        <p:nvSpPr>
          <p:cNvPr id="50" name="Text Box 49">
            <a:extLst>
              <a:ext uri="{FF2B5EF4-FFF2-40B4-BE49-F238E27FC236}">
                <a16:creationId xmlns:a16="http://schemas.microsoft.com/office/drawing/2014/main" id="{3374280B-AF20-FBF5-4F56-870FE8639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3457" y="1728505"/>
            <a:ext cx="2392246" cy="51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new email policy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1" name="Text Box 50">
            <a:extLst>
              <a:ext uri="{FF2B5EF4-FFF2-40B4-BE49-F238E27FC236}">
                <a16:creationId xmlns:a16="http://schemas.microsoft.com/office/drawing/2014/main" id="{16CBFDBF-829A-B19B-D5EC-34A5533AA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3570" y="2483005"/>
            <a:ext cx="3280536" cy="312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personal e-mail accounts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3" name="Text Box 52">
            <a:extLst>
              <a:ext uri="{FF2B5EF4-FFF2-40B4-BE49-F238E27FC236}">
                <a16:creationId xmlns:a16="http://schemas.microsoft.com/office/drawing/2014/main" id="{5876F140-D5B1-A83C-4DB4-F1E4345DD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8412" y="5154827"/>
            <a:ext cx="2126504" cy="272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complaints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5" name="Text Box 54">
            <a:extLst>
              <a:ext uri="{FF2B5EF4-FFF2-40B4-BE49-F238E27FC236}">
                <a16:creationId xmlns:a16="http://schemas.microsoft.com/office/drawing/2014/main" id="{EC32378B-458F-7EB2-44AA-4921EC3E8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6349" y="5531476"/>
            <a:ext cx="3034182" cy="347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non -work activities.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pic>
        <p:nvPicPr>
          <p:cNvPr id="29" name="Picture 28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534E3CAC-EA1B-364F-1389-F817D611DE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800" y="-353208"/>
            <a:ext cx="1898098" cy="1336015"/>
          </a:xfrm>
          <a:prstGeom prst="rect">
            <a:avLst/>
          </a:prstGeom>
        </p:spPr>
      </p:pic>
      <p:sp>
        <p:nvSpPr>
          <p:cNvPr id="2" name="Text Box 50">
            <a:extLst>
              <a:ext uri="{FF2B5EF4-FFF2-40B4-BE49-F238E27FC236}">
                <a16:creationId xmlns:a16="http://schemas.microsoft.com/office/drawing/2014/main" id="{1F1BDDF0-008E-23E5-7A7E-380B3A550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6369" y="3627029"/>
            <a:ext cx="1583267" cy="31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office hours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pic>
        <p:nvPicPr>
          <p:cNvPr id="3" name="Doan 2">
            <a:hlinkClick r:id="" action="ppaction://media"/>
            <a:extLst>
              <a:ext uri="{FF2B5EF4-FFF2-40B4-BE49-F238E27FC236}">
                <a16:creationId xmlns:a16="http://schemas.microsoft.com/office/drawing/2014/main" id="{26A38BB1-5947-9B42-FB56-818A887C0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79459" y="51750"/>
            <a:ext cx="489199" cy="48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40834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46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9" dur="370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bldLvl="0" animBg="1"/>
      <p:bldP spid="9" grpId="1" animBg="1"/>
      <p:bldP spid="8" grpId="0" bldLvl="0" animBg="1"/>
      <p:bldP spid="8" grpId="1" animBg="1"/>
      <p:bldP spid="13" grpId="0"/>
      <p:bldP spid="13" grpId="1"/>
      <p:bldP spid="27" grpId="0"/>
      <p:bldP spid="27" grpId="1"/>
      <p:bldP spid="28" grpId="0"/>
      <p:bldP spid="28" grpId="1"/>
      <p:bldP spid="18" grpId="0" bldLvl="0" animBg="1"/>
      <p:bldP spid="18" grpId="1" animBg="1"/>
      <p:bldP spid="19" grpId="0"/>
      <p:bldP spid="19" grpId="1"/>
      <p:bldP spid="23" grpId="0" bldLvl="0" animBg="1"/>
      <p:bldP spid="23" grpId="1" animBg="1"/>
      <p:bldP spid="24" grpId="0"/>
      <p:bldP spid="24" grpId="1"/>
      <p:bldP spid="30" grpId="0" bldLvl="0" animBg="1"/>
      <p:bldP spid="30" grpId="1" animBg="1"/>
      <p:bldP spid="31" grpId="0"/>
      <p:bldP spid="31" grpId="1"/>
      <p:bldP spid="43" grpId="0" bldLvl="0" animBg="1"/>
      <p:bldP spid="43" grpId="1" animBg="1"/>
      <p:bldP spid="44" grpId="0" bldLvl="0" animBg="1"/>
      <p:bldP spid="44" grpId="1" animBg="1"/>
      <p:bldP spid="45" grpId="0" bldLvl="0" animBg="1"/>
      <p:bldP spid="45" grpId="1" animBg="1"/>
      <p:bldP spid="47" grpId="0"/>
      <p:bldP spid="47" grpId="1"/>
      <p:bldP spid="50" grpId="0"/>
      <p:bldP spid="50" grpId="1"/>
      <p:bldP spid="51" grpId="0"/>
      <p:bldP spid="51" grpId="1"/>
      <p:bldP spid="53" grpId="0"/>
      <p:bldP spid="53" grpId="1"/>
      <p:bldP spid="55" grpId="0"/>
      <p:bldP spid="55" grpId="1"/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reeform 2">
            <a:extLst>
              <a:ext uri="{FF2B5EF4-FFF2-40B4-BE49-F238E27FC236}">
                <a16:creationId xmlns:a16="http://schemas.microsoft.com/office/drawing/2014/main" id="{9A185E56-0D5B-BB1F-D6EE-3CB29C8CD285}"/>
              </a:ext>
            </a:extLst>
          </p:cNvPr>
          <p:cNvSpPr>
            <a:spLocks/>
          </p:cNvSpPr>
          <p:nvPr/>
        </p:nvSpPr>
        <p:spPr bwMode="auto">
          <a:xfrm>
            <a:off x="0" y="1"/>
            <a:ext cx="12192000" cy="6906683"/>
          </a:xfrm>
          <a:custGeom>
            <a:avLst/>
            <a:gdLst>
              <a:gd name="T0" fmla="*/ 0 w 18288000"/>
              <a:gd name="T1" fmla="*/ 0 h 10359794"/>
              <a:gd name="T2" fmla="*/ 18288000 w 18288000"/>
              <a:gd name="T3" fmla="*/ 0 h 10359794"/>
              <a:gd name="T4" fmla="*/ 18288000 w 18288000"/>
              <a:gd name="T5" fmla="*/ 10359794 h 10359794"/>
              <a:gd name="T6" fmla="*/ 0 w 18288000"/>
              <a:gd name="T7" fmla="*/ 10359794 h 10359794"/>
              <a:gd name="T8" fmla="*/ 0 w 18288000"/>
              <a:gd name="T9" fmla="*/ 0 h 10359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096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841F55A-0925-3513-9875-9DDCAB8C8875}"/>
              </a:ext>
            </a:extLst>
          </p:cNvPr>
          <p:cNvSpPr txBox="1"/>
          <p:nvPr/>
        </p:nvSpPr>
        <p:spPr>
          <a:xfrm>
            <a:off x="4064000" y="330200"/>
            <a:ext cx="4022725" cy="72314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603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14" b="1" i="0" u="none" strike="noStrike" kern="1200" cap="none" spc="0" normalizeH="0" baseline="0" noProof="0">
                <a:ln>
                  <a:noFill/>
                </a:ln>
                <a:solidFill>
                  <a:srgbClr val="0037F4"/>
                </a:solidFill>
                <a:effectLst/>
                <a:uLnTx/>
                <a:uFillTx/>
                <a:latin typeface="SVN-Gilroy Bold" panose="00000800000000000000"/>
                <a:ea typeface="+mn-ea"/>
                <a:cs typeface="+mn-cs"/>
              </a:rPr>
              <a:t>VOCABULARY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81AC15-3782-165A-6DEE-F7602C0FC345}"/>
              </a:ext>
            </a:extLst>
          </p:cNvPr>
          <p:cNvSpPr/>
          <p:nvPr/>
        </p:nvSpPr>
        <p:spPr>
          <a:xfrm>
            <a:off x="1350434" y="1397000"/>
            <a:ext cx="9491133" cy="4411133"/>
          </a:xfrm>
          <a:prstGeom prst="roundRect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97" name="Text Box 8">
            <a:extLst>
              <a:ext uri="{FF2B5EF4-FFF2-40B4-BE49-F238E27FC236}">
                <a16:creationId xmlns:a16="http://schemas.microsoft.com/office/drawing/2014/main" id="{ED69317A-3046-D56C-FE9A-5EA61E3AC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1092" y="1765300"/>
            <a:ext cx="8249708" cy="3599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04815" marR="0" lvl="0" indent="-304815" algn="l" defTabSz="60963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Policy /ˈpɒl.ə.si/ (n): chính sách </a:t>
            </a:r>
          </a:p>
          <a:p>
            <a:pPr marL="304815" marR="0" lvl="0" indent="-304815" algn="l" defTabSz="60963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Announce /əˈnaʊns/ (v): thông báo </a:t>
            </a:r>
          </a:p>
          <a:p>
            <a:pPr marL="304815" marR="0" lvl="0" indent="-304815" algn="l" defTabSz="60963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Surprised /səˈpraɪzd/ (adj): bất ngờ</a:t>
            </a:r>
          </a:p>
          <a:p>
            <a:pPr marL="304815" marR="0" lvl="0" indent="-304815" algn="l" defTabSz="60963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Personal /ˈpɜː.sən.əl/ (adj): cá nhân, riêng tư</a:t>
            </a:r>
          </a:p>
          <a:p>
            <a:pPr marL="304815" marR="0" lvl="0" indent="-304815" algn="l" defTabSz="60963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Occasionally /əˈkeɪ.ʒən.əl.i/ (adv): thỉnh thoảng</a:t>
            </a:r>
          </a:p>
          <a:p>
            <a:pPr marL="304815" marR="0" lvl="0" indent="-304815" algn="l" defTabSz="60963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Complaint /kəmˈpleɪnt/ (n): sự phàn nàn</a:t>
            </a:r>
          </a:p>
          <a:p>
            <a:pPr marL="304815" marR="0" lvl="0" indent="-304815" algn="l" defTabSz="60963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  <a:p>
            <a:pPr marL="0" marR="0" lvl="0" indent="0" algn="l" defTabSz="60963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pic>
        <p:nvPicPr>
          <p:cNvPr id="4" name="Picture 3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5CDD1A93-8A5C-2CBB-4906-70A285E2B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325318"/>
            <a:ext cx="1953747" cy="137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01985"/>
      </p:ext>
    </p:extLst>
  </p:cSld>
  <p:clrMapOvr>
    <a:masterClrMapping/>
  </p:clrMapOvr>
  <p:transition spd="slow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7FECE-CC53-EA44-3B74-002DA2AA3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42">
            <a:extLst>
              <a:ext uri="{FF2B5EF4-FFF2-40B4-BE49-F238E27FC236}">
                <a16:creationId xmlns:a16="http://schemas.microsoft.com/office/drawing/2014/main" id="{AA2DDEF4-C196-95EF-4A18-55744D07F753}"/>
              </a:ext>
            </a:extLst>
          </p:cNvPr>
          <p:cNvSpPr/>
          <p:nvPr/>
        </p:nvSpPr>
        <p:spPr>
          <a:xfrm>
            <a:off x="4887693" y="2411241"/>
            <a:ext cx="5684415" cy="35882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9" name="Rounded Rectangle 44">
            <a:extLst>
              <a:ext uri="{FF2B5EF4-FFF2-40B4-BE49-F238E27FC236}">
                <a16:creationId xmlns:a16="http://schemas.microsoft.com/office/drawing/2014/main" id="{2B3636BD-979A-653F-98EE-55D14D450E88}"/>
              </a:ext>
            </a:extLst>
          </p:cNvPr>
          <p:cNvSpPr/>
          <p:nvPr/>
        </p:nvSpPr>
        <p:spPr>
          <a:xfrm>
            <a:off x="4839105" y="5840852"/>
            <a:ext cx="1256896" cy="34816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8" name="Rounded Rectangle 43">
            <a:extLst>
              <a:ext uri="{FF2B5EF4-FFF2-40B4-BE49-F238E27FC236}">
                <a16:creationId xmlns:a16="http://schemas.microsoft.com/office/drawing/2014/main" id="{72220F5C-318E-252D-6CF6-8C7E38302B9B}"/>
              </a:ext>
            </a:extLst>
          </p:cNvPr>
          <p:cNvSpPr/>
          <p:nvPr/>
        </p:nvSpPr>
        <p:spPr>
          <a:xfrm>
            <a:off x="4839104" y="4305458"/>
            <a:ext cx="6185067" cy="34816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1CB6C26-7286-7D2B-D058-BE8D5F27D0CE}"/>
              </a:ext>
            </a:extLst>
          </p:cNvPr>
          <p:cNvSpPr txBox="1"/>
          <p:nvPr/>
        </p:nvSpPr>
        <p:spPr>
          <a:xfrm>
            <a:off x="4633944" y="663526"/>
            <a:ext cx="7401846" cy="5931161"/>
          </a:xfrm>
          <a:prstGeom prst="rect">
            <a:avLst/>
          </a:prstGeom>
          <a:noFill/>
          <a:ln>
            <a:solidFill>
              <a:srgbClr val="0037F4"/>
            </a:solidFill>
          </a:ln>
        </p:spPr>
        <p:txBody>
          <a:bodyPr lIns="33867" tIns="33867" rIns="33867" bIns="33867" anchor="ctr"/>
          <a:lstStyle/>
          <a:p>
            <a:pPr algn="ctr">
              <a:lnSpc>
                <a:spcPts val="1737"/>
              </a:lnSpc>
              <a:defRPr/>
            </a:pPr>
            <a:endParaRPr sz="1200">
              <a:latin typeface="SVN-Gilroy" panose="00000500000000000000" pitchFamily="50" charset="0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0A42542-32CF-2131-08FD-52CEFE41D102}"/>
              </a:ext>
            </a:extLst>
          </p:cNvPr>
          <p:cNvGrpSpPr>
            <a:grpSpLocks/>
          </p:cNvGrpSpPr>
          <p:nvPr/>
        </p:nvGrpSpPr>
        <p:grpSpPr bwMode="auto">
          <a:xfrm>
            <a:off x="7752292" y="251883"/>
            <a:ext cx="1474258" cy="762000"/>
            <a:chOff x="0" y="-46"/>
            <a:chExt cx="1571822" cy="812846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4C3E201-B22E-CBD8-8E23-DCBC2FCECA7C}"/>
                </a:ext>
              </a:extLst>
            </p:cNvPr>
            <p:cNvSpPr/>
            <p:nvPr/>
          </p:nvSpPr>
          <p:spPr>
            <a:xfrm>
              <a:off x="0" y="-46"/>
              <a:ext cx="1571822" cy="812846"/>
            </a:xfrm>
            <a:custGeom>
              <a:avLst/>
              <a:gdLst/>
              <a:ahLst/>
              <a:cxnLst/>
              <a:rect l="l" t="t" r="r" b="b"/>
              <a:pathLst>
                <a:path w="1571822" h="812800">
                  <a:moveTo>
                    <a:pt x="785911" y="0"/>
                  </a:moveTo>
                  <a:cubicBezTo>
                    <a:pt x="351864" y="0"/>
                    <a:pt x="0" y="181951"/>
                    <a:pt x="0" y="406400"/>
                  </a:cubicBezTo>
                  <a:cubicBezTo>
                    <a:pt x="0" y="630849"/>
                    <a:pt x="351864" y="812800"/>
                    <a:pt x="785911" y="812800"/>
                  </a:cubicBezTo>
                  <a:cubicBezTo>
                    <a:pt x="1219958" y="812800"/>
                    <a:pt x="1571822" y="630849"/>
                    <a:pt x="1571822" y="406400"/>
                  </a:cubicBezTo>
                  <a:cubicBezTo>
                    <a:pt x="1571822" y="181951"/>
                    <a:pt x="1219958" y="0"/>
                    <a:pt x="785911" y="0"/>
                  </a:cubicBezTo>
                  <a:close/>
                </a:path>
              </a:pathLst>
            </a:custGeom>
            <a:solidFill>
              <a:schemeClr val="accent6"/>
            </a:solidFill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6176" name="TextBox 8">
              <a:extLst>
                <a:ext uri="{FF2B5EF4-FFF2-40B4-BE49-F238E27FC236}">
                  <a16:creationId xmlns:a16="http://schemas.microsoft.com/office/drawing/2014/main" id="{9977516D-D795-C3E5-441C-61BE1560AE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999" y="-46"/>
              <a:ext cx="1335648" cy="746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3867" tIns="33867" rIns="33867" bIns="33867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ts val="3684"/>
                </a:lnSpc>
              </a:pPr>
              <a:r>
                <a:rPr lang="en-US" altLang="en-US" sz="2667" b="1">
                  <a:solidFill>
                    <a:srgbClr val="FFFFFF"/>
                  </a:solidFill>
                  <a:latin typeface="SVN-Gilroy" panose="00000500000000000000" pitchFamily="50" charset="0"/>
                </a:rPr>
                <a:t>3</a:t>
              </a:r>
              <a:endParaRPr lang="en-US" altLang="en-US" sz="2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2B29A9B-0362-F983-087B-17AD77AAE0DA}"/>
              </a:ext>
            </a:extLst>
          </p:cNvPr>
          <p:cNvGrpSpPr/>
          <p:nvPr/>
        </p:nvGrpSpPr>
        <p:grpSpPr>
          <a:xfrm>
            <a:off x="161140" y="214086"/>
            <a:ext cx="503015" cy="503015"/>
            <a:chOff x="0" y="0"/>
            <a:chExt cx="812800" cy="812800"/>
          </a:xfrm>
          <a:solidFill>
            <a:srgbClr val="0037F4"/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1F25F6D-86F4-B86A-F9E2-826C9FAE341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3CD051E0-BA0F-A833-5E87-4136D8F9EDB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5C68863A-9234-5DB8-D474-30249DA7B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47" y="799042"/>
            <a:ext cx="4204124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600" b="1">
                <a:solidFill>
                  <a:srgbClr val="000000"/>
                </a:solidFill>
                <a:latin typeface="SVN-Gilroy" panose="00000500000000000000" pitchFamily="50" charset="0"/>
              </a:rPr>
              <a:t>What does the woman say about the man’s job performance?</a:t>
            </a:r>
            <a:endParaRPr lang="en-US" altLang="en-US" sz="1600" b="1" dirty="0">
              <a:solidFill>
                <a:srgbClr val="000000"/>
              </a:solidFill>
              <a:latin typeface="SVN-Gilroy" panose="00000500000000000000" pitchFamily="50" charset="0"/>
            </a:endParaRP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C8847A5A-B7EB-0DB5-813F-839D5E8E872B}"/>
              </a:ext>
            </a:extLst>
          </p:cNvPr>
          <p:cNvGrpSpPr/>
          <p:nvPr/>
        </p:nvGrpSpPr>
        <p:grpSpPr>
          <a:xfrm>
            <a:off x="161059" y="2569015"/>
            <a:ext cx="502920" cy="506307"/>
            <a:chOff x="0" y="0"/>
            <a:chExt cx="812800" cy="812800"/>
          </a:xfrm>
          <a:solidFill>
            <a:srgbClr val="0037F4"/>
          </a:solidFill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7EFCB04-F1D0-22FE-2E0D-B3976EB3191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C060094C-4642-A3EB-5AD7-3FB6C2BF081E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grpSp>
        <p:nvGrpSpPr>
          <p:cNvPr id="20" name="Group 15">
            <a:extLst>
              <a:ext uri="{FF2B5EF4-FFF2-40B4-BE49-F238E27FC236}">
                <a16:creationId xmlns:a16="http://schemas.microsoft.com/office/drawing/2014/main" id="{70B13A28-62EE-7112-93CA-E3E51B88F788}"/>
              </a:ext>
            </a:extLst>
          </p:cNvPr>
          <p:cNvGrpSpPr/>
          <p:nvPr/>
        </p:nvGrpSpPr>
        <p:grpSpPr>
          <a:xfrm>
            <a:off x="161140" y="4745195"/>
            <a:ext cx="503015" cy="503015"/>
            <a:chOff x="0" y="0"/>
            <a:chExt cx="812800" cy="812800"/>
          </a:xfrm>
          <a:solidFill>
            <a:srgbClr val="0037F4"/>
          </a:solidFill>
        </p:grpSpPr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89EE4D1F-9BD4-C92E-19C3-6AC018AD10A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id="{0E975522-5489-D707-99EF-B32927F9AE1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3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27" name="TextBox 13">
            <a:extLst>
              <a:ext uri="{FF2B5EF4-FFF2-40B4-BE49-F238E27FC236}">
                <a16:creationId xmlns:a16="http://schemas.microsoft.com/office/drawing/2014/main" id="{9464B3B1-B245-E320-A8E5-4F83D123A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47" y="3138611"/>
            <a:ext cx="4430183" cy="242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600" b="1">
                <a:latin typeface="SVN-Gilroy" panose="00000500000000000000" pitchFamily="50" charset="0"/>
              </a:rPr>
              <a:t>What does the woman ask the man to do?</a:t>
            </a:r>
            <a:endParaRPr lang="en-US" altLang="en-US" sz="1600" b="1" dirty="0">
              <a:latin typeface="SVN-Gilroy" panose="00000500000000000000" pitchFamily="50" charset="0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D13D7F92-E01F-F7C1-E4C6-39FB99129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059" y="5308666"/>
            <a:ext cx="4599517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600" b="1">
                <a:solidFill>
                  <a:srgbClr val="000000"/>
                </a:solidFill>
                <a:latin typeface="SVN-Gilroy" panose="00000500000000000000" pitchFamily="50" charset="0"/>
              </a:rPr>
              <a:t>When will the speakers meet again?</a:t>
            </a:r>
            <a:endParaRPr lang="en-US" altLang="en-US" sz="1600" b="1" dirty="0">
              <a:solidFill>
                <a:srgbClr val="000000"/>
              </a:solidFill>
              <a:latin typeface="SVN-Gilroy" panose="00000500000000000000" pitchFamily="50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8307696-6217-70EE-BD7E-F11C2ADF0D9D}"/>
              </a:ext>
            </a:extLst>
          </p:cNvPr>
          <p:cNvSpPr/>
          <p:nvPr/>
        </p:nvSpPr>
        <p:spPr>
          <a:xfrm>
            <a:off x="98829" y="1246848"/>
            <a:ext cx="3580806" cy="31935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latin typeface="SVN-Gilroy" panose="00000500000000000000" pitchFamily="50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E07AF858-5C9A-F8CF-7BB4-250521366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37" y="1254778"/>
            <a:ext cx="4368382" cy="105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A. He is respected by his colleagues.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B. He always meets his deadlines.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C. He has good ideas for new projects.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D. He has increased company profits.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AD721D4-4AA0-06B6-28A9-953B6CBFD70D}"/>
              </a:ext>
            </a:extLst>
          </p:cNvPr>
          <p:cNvSpPr/>
          <p:nvPr/>
        </p:nvSpPr>
        <p:spPr>
          <a:xfrm>
            <a:off x="98828" y="4246875"/>
            <a:ext cx="2545220" cy="31866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latin typeface="SVN-Gilroy" panose="00000500000000000000" pitchFamily="50" charset="0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234EB3A-31C8-5F91-1B0A-C705E6022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97" y="3414982"/>
            <a:ext cx="4146974" cy="113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A. Attend a trade show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B. Join a leadership council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C. Mentor a colleague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D. Accept a new position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E000E53-A83E-F482-5B9E-7EEF9E2B4E4D}"/>
              </a:ext>
            </a:extLst>
          </p:cNvPr>
          <p:cNvSpPr/>
          <p:nvPr/>
        </p:nvSpPr>
        <p:spPr>
          <a:xfrm>
            <a:off x="95358" y="5814709"/>
            <a:ext cx="1435988" cy="31935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latin typeface="SVN-Gilroy" panose="00000500000000000000" pitchFamily="50" charset="0"/>
            </a:endParaRP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EF7306B7-6E25-C7AE-2FE6-99D13B03F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38" y="5549634"/>
            <a:ext cx="3985182" cy="135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A. Tomorrow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B. Next week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C. Next month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D. Next quarter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63D8E61-CE8B-BF35-9CDA-E1CA6A80B79F}"/>
              </a:ext>
            </a:extLst>
          </p:cNvPr>
          <p:cNvSpPr/>
          <p:nvPr/>
        </p:nvSpPr>
        <p:spPr>
          <a:xfrm>
            <a:off x="7078645" y="2013110"/>
            <a:ext cx="4823609" cy="35900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C210125-83E7-49BF-FEB8-07A5DAB44A42}"/>
              </a:ext>
            </a:extLst>
          </p:cNvPr>
          <p:cNvSpPr/>
          <p:nvPr/>
        </p:nvSpPr>
        <p:spPr>
          <a:xfrm>
            <a:off x="7900782" y="3900149"/>
            <a:ext cx="4001472" cy="35882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8228ED4-5855-351A-1E78-805C361DD50D}"/>
              </a:ext>
            </a:extLst>
          </p:cNvPr>
          <p:cNvSpPr/>
          <p:nvPr/>
        </p:nvSpPr>
        <p:spPr>
          <a:xfrm>
            <a:off x="6964829" y="5446204"/>
            <a:ext cx="3843584" cy="34584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E82D202C-8A32-C650-9261-5B0D8314B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4887" y="1243015"/>
            <a:ext cx="7017367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W-Am: </a:t>
            </a:r>
            <a:r>
              <a:rPr lang="en-GB" altLang="en-US" sz="2000">
                <a:latin typeface="SVN-Gilroy" panose="00000500000000000000" pitchFamily="50" charset="0"/>
              </a:rPr>
              <a:t>To sum up, Jamal, you've had another very good year here with us. You're a (1)   ........................ ………………….. of the team, which is why you consistently receive (2) ........................... …………….......….. ……………….. from other staff members.</a:t>
            </a:r>
          </a:p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M-Cn: </a:t>
            </a:r>
            <a:r>
              <a:rPr lang="en-GB" altLang="en-US" sz="2000">
                <a:latin typeface="SVN-Gilroy" panose="00000500000000000000" pitchFamily="50" charset="0"/>
              </a:rPr>
              <a:t>I've certainly enjoyed the opportunities that I've had while working here.</a:t>
            </a:r>
          </a:p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W-Am: </a:t>
            </a:r>
            <a:r>
              <a:rPr lang="en-GB" altLang="en-US" sz="2000">
                <a:latin typeface="SVN-Gilroy" panose="00000500000000000000" pitchFamily="50" charset="0"/>
              </a:rPr>
              <a:t>Which is great to hear, because we'd like you to take on more (3) ............................ We're opening an office in Denver in a few months, and we'd like you to (4) ............. ............... .</a:t>
            </a:r>
          </a:p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M-Cn: </a:t>
            </a:r>
            <a:r>
              <a:rPr lang="en-GB" altLang="en-US" sz="2000">
                <a:latin typeface="SVN-Gilroy" panose="00000500000000000000" pitchFamily="50" charset="0"/>
              </a:rPr>
              <a:t>Wow, that's exciting! But, can I have some time to consider it?</a:t>
            </a:r>
          </a:p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W-Am: </a:t>
            </a:r>
            <a:r>
              <a:rPr lang="en-GB" altLang="en-US" sz="2000">
                <a:latin typeface="SVN-Gilroy" panose="00000500000000000000" pitchFamily="50" charset="0"/>
              </a:rPr>
              <a:t>Of course. Why don't we (5) ................... ....................  next week to discuss your decision?</a:t>
            </a:r>
          </a:p>
        </p:txBody>
      </p:sp>
      <p:sp>
        <p:nvSpPr>
          <p:cNvPr id="50" name="Text Box 49">
            <a:extLst>
              <a:ext uri="{FF2B5EF4-FFF2-40B4-BE49-F238E27FC236}">
                <a16:creationId xmlns:a16="http://schemas.microsoft.com/office/drawing/2014/main" id="{90574582-A57B-3D21-7D9D-7C7F1151A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3141" y="1600645"/>
            <a:ext cx="3677203" cy="51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valuable member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1" name="Text Box 50">
            <a:extLst>
              <a:ext uri="{FF2B5EF4-FFF2-40B4-BE49-F238E27FC236}">
                <a16:creationId xmlns:a16="http://schemas.microsoft.com/office/drawing/2014/main" id="{86F1F597-B0A0-C870-4401-453B7B9E0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67838" y="1986740"/>
            <a:ext cx="2096208" cy="301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outstanding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2" name="Text Box 51">
            <a:extLst>
              <a:ext uri="{FF2B5EF4-FFF2-40B4-BE49-F238E27FC236}">
                <a16:creationId xmlns:a16="http://schemas.microsoft.com/office/drawing/2014/main" id="{B93E1CC9-A67D-F93E-0E24-291C05A69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2058" y="3886944"/>
            <a:ext cx="1877483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responsibility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3" name="Text Box 52">
            <a:extLst>
              <a:ext uri="{FF2B5EF4-FFF2-40B4-BE49-F238E27FC236}">
                <a16:creationId xmlns:a16="http://schemas.microsoft.com/office/drawing/2014/main" id="{8E2D23C3-D371-C9BB-7416-64FC39842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5429" y="4252956"/>
            <a:ext cx="2126504" cy="272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manage it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pic>
        <p:nvPicPr>
          <p:cNvPr id="29" name="Picture 28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A520B94-88C3-3F4E-B4F9-E47D19AA8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800" y="-353208"/>
            <a:ext cx="1898098" cy="1336015"/>
          </a:xfrm>
          <a:prstGeom prst="rect">
            <a:avLst/>
          </a:prstGeom>
        </p:spPr>
      </p:pic>
      <p:sp>
        <p:nvSpPr>
          <p:cNvPr id="2" name="Text Box 54">
            <a:extLst>
              <a:ext uri="{FF2B5EF4-FFF2-40B4-BE49-F238E27FC236}">
                <a16:creationId xmlns:a16="http://schemas.microsoft.com/office/drawing/2014/main" id="{60C5A129-6411-47E9-C886-50AD8B513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6932" y="5398824"/>
            <a:ext cx="1895066" cy="345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get together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4" name="Text Box 50">
            <a:extLst>
              <a:ext uri="{FF2B5EF4-FFF2-40B4-BE49-F238E27FC236}">
                <a16:creationId xmlns:a16="http://schemas.microsoft.com/office/drawing/2014/main" id="{EA881AAB-2809-4C15-171F-31177A317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6043" y="2358496"/>
            <a:ext cx="2770679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performance reviews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pic>
        <p:nvPicPr>
          <p:cNvPr id="3" name="Doan 3">
            <a:hlinkClick r:id="" action="ppaction://media"/>
            <a:extLst>
              <a:ext uri="{FF2B5EF4-FFF2-40B4-BE49-F238E27FC236}">
                <a16:creationId xmlns:a16="http://schemas.microsoft.com/office/drawing/2014/main" id="{2EA1FA4E-E233-4713-F8B1-7970D58DA2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5504" y="50124"/>
            <a:ext cx="485169" cy="48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07250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46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" dur="420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5" grpId="0" bldLvl="0" animBg="1"/>
      <p:bldP spid="25" grpId="1" animBg="1"/>
      <p:bldP spid="9" grpId="0" bldLvl="0" animBg="1"/>
      <p:bldP spid="9" grpId="1" animBg="1"/>
      <p:bldP spid="8" grpId="0" bldLvl="0" animBg="1"/>
      <p:bldP spid="8" grpId="1" animBg="1"/>
      <p:bldP spid="13" grpId="0"/>
      <p:bldP spid="13" grpId="1"/>
      <p:bldP spid="27" grpId="0"/>
      <p:bldP spid="27" grpId="1"/>
      <p:bldP spid="28" grpId="0"/>
      <p:bldP spid="28" grpId="1"/>
      <p:bldP spid="18" grpId="0" bldLvl="0" animBg="1"/>
      <p:bldP spid="18" grpId="1" animBg="1"/>
      <p:bldP spid="19" grpId="0"/>
      <p:bldP spid="19" grpId="1"/>
      <p:bldP spid="23" grpId="0" bldLvl="0" animBg="1"/>
      <p:bldP spid="23" grpId="1" animBg="1"/>
      <p:bldP spid="24" grpId="0"/>
      <p:bldP spid="24" grpId="1"/>
      <p:bldP spid="30" grpId="0" bldLvl="0" animBg="1"/>
      <p:bldP spid="30" grpId="1" animBg="1"/>
      <p:bldP spid="31" grpId="0"/>
      <p:bldP spid="31" grpId="1"/>
      <p:bldP spid="43" grpId="0" bldLvl="0" animBg="1"/>
      <p:bldP spid="43" grpId="1" animBg="1"/>
      <p:bldP spid="44" grpId="0" bldLvl="0" animBg="1"/>
      <p:bldP spid="44" grpId="1" animBg="1"/>
      <p:bldP spid="45" grpId="0" bldLvl="0" animBg="1"/>
      <p:bldP spid="45" grpId="1" animBg="1"/>
      <p:bldP spid="47" grpId="0"/>
      <p:bldP spid="47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2" grpId="0"/>
      <p:bldP spid="2" grpId="1"/>
      <p:bldP spid="4" grpId="0"/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reeform 2">
            <a:extLst>
              <a:ext uri="{FF2B5EF4-FFF2-40B4-BE49-F238E27FC236}">
                <a16:creationId xmlns:a16="http://schemas.microsoft.com/office/drawing/2014/main" id="{9A185E56-0D5B-BB1F-D6EE-3CB29C8CD285}"/>
              </a:ext>
            </a:extLst>
          </p:cNvPr>
          <p:cNvSpPr>
            <a:spLocks/>
          </p:cNvSpPr>
          <p:nvPr/>
        </p:nvSpPr>
        <p:spPr bwMode="auto">
          <a:xfrm>
            <a:off x="0" y="1"/>
            <a:ext cx="12192000" cy="6906683"/>
          </a:xfrm>
          <a:custGeom>
            <a:avLst/>
            <a:gdLst>
              <a:gd name="T0" fmla="*/ 0 w 18288000"/>
              <a:gd name="T1" fmla="*/ 0 h 10359794"/>
              <a:gd name="T2" fmla="*/ 18288000 w 18288000"/>
              <a:gd name="T3" fmla="*/ 0 h 10359794"/>
              <a:gd name="T4" fmla="*/ 18288000 w 18288000"/>
              <a:gd name="T5" fmla="*/ 10359794 h 10359794"/>
              <a:gd name="T6" fmla="*/ 0 w 18288000"/>
              <a:gd name="T7" fmla="*/ 10359794 h 10359794"/>
              <a:gd name="T8" fmla="*/ 0 w 18288000"/>
              <a:gd name="T9" fmla="*/ 0 h 10359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096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841F55A-0925-3513-9875-9DDCAB8C8875}"/>
              </a:ext>
            </a:extLst>
          </p:cNvPr>
          <p:cNvSpPr txBox="1"/>
          <p:nvPr/>
        </p:nvSpPr>
        <p:spPr>
          <a:xfrm>
            <a:off x="4064000" y="330200"/>
            <a:ext cx="4022725" cy="72314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603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14" b="1" i="0" u="none" strike="noStrike" kern="1200" cap="none" spc="0" normalizeH="0" baseline="0" noProof="0">
                <a:ln>
                  <a:noFill/>
                </a:ln>
                <a:solidFill>
                  <a:srgbClr val="0037F4"/>
                </a:solidFill>
                <a:effectLst/>
                <a:uLnTx/>
                <a:uFillTx/>
                <a:latin typeface="SVN-Gilroy Bold" panose="00000800000000000000"/>
                <a:ea typeface="+mn-ea"/>
                <a:cs typeface="+mn-cs"/>
              </a:rPr>
              <a:t>VOCABULARY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81AC15-3782-165A-6DEE-F7602C0FC345}"/>
              </a:ext>
            </a:extLst>
          </p:cNvPr>
          <p:cNvSpPr/>
          <p:nvPr/>
        </p:nvSpPr>
        <p:spPr>
          <a:xfrm>
            <a:off x="1350434" y="1397000"/>
            <a:ext cx="9491133" cy="4411133"/>
          </a:xfrm>
          <a:prstGeom prst="roundRect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97" name="Text Box 8">
            <a:extLst>
              <a:ext uri="{FF2B5EF4-FFF2-40B4-BE49-F238E27FC236}">
                <a16:creationId xmlns:a16="http://schemas.microsoft.com/office/drawing/2014/main" id="{ED69317A-3046-D56C-FE9A-5EA61E3AC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1092" y="1765300"/>
            <a:ext cx="8249708" cy="3599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04815" marR="0" lvl="0" indent="-304815" algn="l" defTabSz="60963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Valuable /ˈvæl.jə.bəl/ (adj): có giá trị, đáng giá</a:t>
            </a:r>
          </a:p>
          <a:p>
            <a:pPr marL="304815" marR="0" lvl="0" indent="-304815" algn="l" defTabSz="60963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Outstanding /ˌaʊtˈstæn.dɪŋ/ (adj): nổi bật</a:t>
            </a:r>
          </a:p>
          <a:p>
            <a:pPr marL="304815" marR="0" lvl="0" indent="-304815" algn="l" defTabSz="60963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Performance review: đánh giá hiệu suất</a:t>
            </a:r>
          </a:p>
          <a:p>
            <a:pPr marL="304815" marR="0" lvl="0" indent="-304815" algn="l" defTabSz="60963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Opportunity /ˌɒp.əˈtʃuː.nə.ti/ (n): cơ hội</a:t>
            </a:r>
          </a:p>
          <a:p>
            <a:pPr marL="304815" marR="0" lvl="0" indent="-304815" algn="l" defTabSz="60963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Responsibility /rɪˌspɒn.sɪˈbɪl.ə.ti/ (n): trách nhiệm</a:t>
            </a:r>
          </a:p>
          <a:p>
            <a:pPr marL="304815" marR="0" lvl="0" indent="-304815" algn="l" defTabSz="60963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Discuss /dɪˈskʌs/ (v): thảo luận</a:t>
            </a:r>
          </a:p>
          <a:p>
            <a:pPr marL="304815" marR="0" lvl="0" indent="-304815" algn="l" defTabSz="60963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Decision /dɪˈsɪʒ.ən/ (n): quyết định </a:t>
            </a: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  <a:p>
            <a:pPr marL="0" marR="0" lvl="0" indent="0" algn="l" defTabSz="6096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pic>
        <p:nvPicPr>
          <p:cNvPr id="4" name="Picture 3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5CDD1A93-8A5C-2CBB-4906-70A285E2B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325318"/>
            <a:ext cx="1953747" cy="137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68796"/>
      </p:ext>
    </p:extLst>
  </p:cSld>
  <p:clrMapOvr>
    <a:masterClrMapping/>
  </p:clrMapOvr>
  <p:transition spd="slow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B7343-35BA-A4B6-8DEE-1FDE8158B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44">
            <a:extLst>
              <a:ext uri="{FF2B5EF4-FFF2-40B4-BE49-F238E27FC236}">
                <a16:creationId xmlns:a16="http://schemas.microsoft.com/office/drawing/2014/main" id="{ED9F6785-14A9-69F1-EB9A-3272BC2B77F6}"/>
              </a:ext>
            </a:extLst>
          </p:cNvPr>
          <p:cNvSpPr/>
          <p:nvPr/>
        </p:nvSpPr>
        <p:spPr>
          <a:xfrm>
            <a:off x="6438974" y="5030628"/>
            <a:ext cx="3169455" cy="36883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9" name="Rounded Rectangle 44">
            <a:extLst>
              <a:ext uri="{FF2B5EF4-FFF2-40B4-BE49-F238E27FC236}">
                <a16:creationId xmlns:a16="http://schemas.microsoft.com/office/drawing/2014/main" id="{C8C61154-B7A4-9F2A-FA31-1205D56FE139}"/>
              </a:ext>
            </a:extLst>
          </p:cNvPr>
          <p:cNvSpPr/>
          <p:nvPr/>
        </p:nvSpPr>
        <p:spPr>
          <a:xfrm>
            <a:off x="4941618" y="4664584"/>
            <a:ext cx="2291390" cy="36235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8" name="Rounded Rectangle 43">
            <a:extLst>
              <a:ext uri="{FF2B5EF4-FFF2-40B4-BE49-F238E27FC236}">
                <a16:creationId xmlns:a16="http://schemas.microsoft.com/office/drawing/2014/main" id="{F6809C45-5A5D-F68B-EF69-CF44AA49DEFF}"/>
              </a:ext>
            </a:extLst>
          </p:cNvPr>
          <p:cNvSpPr/>
          <p:nvPr/>
        </p:nvSpPr>
        <p:spPr>
          <a:xfrm>
            <a:off x="4941617" y="3890560"/>
            <a:ext cx="881384" cy="36235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2" name="Rounded Rectangle 42">
            <a:extLst>
              <a:ext uri="{FF2B5EF4-FFF2-40B4-BE49-F238E27FC236}">
                <a16:creationId xmlns:a16="http://schemas.microsoft.com/office/drawing/2014/main" id="{44321E65-5142-B6DC-DE19-A1B3DD872E49}"/>
              </a:ext>
            </a:extLst>
          </p:cNvPr>
          <p:cNvSpPr/>
          <p:nvPr/>
        </p:nvSpPr>
        <p:spPr>
          <a:xfrm>
            <a:off x="8109808" y="2370881"/>
            <a:ext cx="2099096" cy="36883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F5CEF6D-806A-3F46-92FD-3BD38CC6949E}"/>
              </a:ext>
            </a:extLst>
          </p:cNvPr>
          <p:cNvSpPr txBox="1"/>
          <p:nvPr/>
        </p:nvSpPr>
        <p:spPr>
          <a:xfrm>
            <a:off x="4633944" y="663526"/>
            <a:ext cx="7401846" cy="5931161"/>
          </a:xfrm>
          <a:prstGeom prst="rect">
            <a:avLst/>
          </a:prstGeom>
          <a:noFill/>
          <a:ln>
            <a:solidFill>
              <a:srgbClr val="0037F4"/>
            </a:solidFill>
          </a:ln>
        </p:spPr>
        <p:txBody>
          <a:bodyPr lIns="33867" tIns="33867" rIns="33867" bIns="33867" anchor="ctr"/>
          <a:lstStyle/>
          <a:p>
            <a:pPr algn="ctr">
              <a:lnSpc>
                <a:spcPts val="1737"/>
              </a:lnSpc>
              <a:defRPr/>
            </a:pPr>
            <a:endParaRPr sz="1200">
              <a:latin typeface="SVN-Gilroy" panose="00000500000000000000" pitchFamily="50" charset="0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4CCE167-D7BA-DBD5-EAFD-420D8EC5778B}"/>
              </a:ext>
            </a:extLst>
          </p:cNvPr>
          <p:cNvGrpSpPr>
            <a:grpSpLocks/>
          </p:cNvGrpSpPr>
          <p:nvPr/>
        </p:nvGrpSpPr>
        <p:grpSpPr bwMode="auto">
          <a:xfrm>
            <a:off x="7752292" y="251883"/>
            <a:ext cx="1474258" cy="762000"/>
            <a:chOff x="0" y="-46"/>
            <a:chExt cx="1571822" cy="812846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09108B-F935-345A-3952-EAF4381F053C}"/>
                </a:ext>
              </a:extLst>
            </p:cNvPr>
            <p:cNvSpPr/>
            <p:nvPr/>
          </p:nvSpPr>
          <p:spPr>
            <a:xfrm>
              <a:off x="0" y="-46"/>
              <a:ext cx="1571822" cy="812846"/>
            </a:xfrm>
            <a:custGeom>
              <a:avLst/>
              <a:gdLst/>
              <a:ahLst/>
              <a:cxnLst/>
              <a:rect l="l" t="t" r="r" b="b"/>
              <a:pathLst>
                <a:path w="1571822" h="812800">
                  <a:moveTo>
                    <a:pt x="785911" y="0"/>
                  </a:moveTo>
                  <a:cubicBezTo>
                    <a:pt x="351864" y="0"/>
                    <a:pt x="0" y="181951"/>
                    <a:pt x="0" y="406400"/>
                  </a:cubicBezTo>
                  <a:cubicBezTo>
                    <a:pt x="0" y="630849"/>
                    <a:pt x="351864" y="812800"/>
                    <a:pt x="785911" y="812800"/>
                  </a:cubicBezTo>
                  <a:cubicBezTo>
                    <a:pt x="1219958" y="812800"/>
                    <a:pt x="1571822" y="630849"/>
                    <a:pt x="1571822" y="406400"/>
                  </a:cubicBezTo>
                  <a:cubicBezTo>
                    <a:pt x="1571822" y="181951"/>
                    <a:pt x="1219958" y="0"/>
                    <a:pt x="785911" y="0"/>
                  </a:cubicBezTo>
                  <a:close/>
                </a:path>
              </a:pathLst>
            </a:custGeom>
            <a:solidFill>
              <a:schemeClr val="accent6"/>
            </a:solidFill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6176" name="TextBox 8">
              <a:extLst>
                <a:ext uri="{FF2B5EF4-FFF2-40B4-BE49-F238E27FC236}">
                  <a16:creationId xmlns:a16="http://schemas.microsoft.com/office/drawing/2014/main" id="{6CBDBA1B-1E9E-8AD9-B812-4C7621F102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999" y="-46"/>
              <a:ext cx="1335648" cy="746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3867" tIns="33867" rIns="33867" bIns="33867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ts val="3684"/>
                </a:lnSpc>
              </a:pPr>
              <a:r>
                <a:rPr lang="en-US" altLang="en-US" sz="2667" b="1">
                  <a:solidFill>
                    <a:srgbClr val="FFFFFF"/>
                  </a:solidFill>
                  <a:latin typeface="SVN-Gilroy" panose="00000500000000000000" pitchFamily="50" charset="0"/>
                </a:rPr>
                <a:t>4</a:t>
              </a:r>
              <a:endParaRPr lang="en-US" altLang="en-US" sz="2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2EA2CF4-1117-F900-0BA8-8960969073B7}"/>
              </a:ext>
            </a:extLst>
          </p:cNvPr>
          <p:cNvGrpSpPr/>
          <p:nvPr/>
        </p:nvGrpSpPr>
        <p:grpSpPr>
          <a:xfrm>
            <a:off x="161140" y="214086"/>
            <a:ext cx="503015" cy="503015"/>
            <a:chOff x="0" y="0"/>
            <a:chExt cx="812800" cy="812800"/>
          </a:xfrm>
          <a:solidFill>
            <a:srgbClr val="0037F4"/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EC3C037-F5E6-5665-BDED-7FB5E30ABA6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C52DC23-8F17-35D3-3A1C-C30BCC4BB49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023D0FFC-2CA7-49B0-A3E5-E966C4B41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47" y="799043"/>
            <a:ext cx="4293948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600" b="1">
                <a:solidFill>
                  <a:srgbClr val="000000"/>
                </a:solidFill>
                <a:latin typeface="SVN-Gilroy" panose="00000500000000000000" pitchFamily="50" charset="0"/>
              </a:rPr>
              <a:t>What is the woman preparing for?</a:t>
            </a:r>
            <a:endParaRPr lang="en-US" altLang="en-US" sz="1600" b="1" dirty="0">
              <a:solidFill>
                <a:srgbClr val="000000"/>
              </a:solidFill>
              <a:latin typeface="SVN-Gilroy" panose="00000500000000000000" pitchFamily="50" charset="0"/>
            </a:endParaRP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7F433BB9-C21F-8128-A648-90EA5887B9A0}"/>
              </a:ext>
            </a:extLst>
          </p:cNvPr>
          <p:cNvGrpSpPr/>
          <p:nvPr/>
        </p:nvGrpSpPr>
        <p:grpSpPr>
          <a:xfrm>
            <a:off x="161059" y="2383384"/>
            <a:ext cx="502920" cy="506307"/>
            <a:chOff x="0" y="0"/>
            <a:chExt cx="812800" cy="812800"/>
          </a:xfrm>
          <a:solidFill>
            <a:srgbClr val="0037F4"/>
          </a:solidFill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E8CDF88-451B-4577-2361-4BEC83D42EC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168167DF-AC3B-B95E-4505-E33A40DC079B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grpSp>
        <p:nvGrpSpPr>
          <p:cNvPr id="20" name="Group 15">
            <a:extLst>
              <a:ext uri="{FF2B5EF4-FFF2-40B4-BE49-F238E27FC236}">
                <a16:creationId xmlns:a16="http://schemas.microsoft.com/office/drawing/2014/main" id="{9AF5805B-F6E0-D621-845E-80F56086CC1F}"/>
              </a:ext>
            </a:extLst>
          </p:cNvPr>
          <p:cNvGrpSpPr/>
          <p:nvPr/>
        </p:nvGrpSpPr>
        <p:grpSpPr>
          <a:xfrm>
            <a:off x="161140" y="4748742"/>
            <a:ext cx="503015" cy="503015"/>
            <a:chOff x="0" y="0"/>
            <a:chExt cx="812800" cy="812800"/>
          </a:xfrm>
          <a:solidFill>
            <a:srgbClr val="0037F4"/>
          </a:solidFill>
        </p:grpSpPr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F19AD7F-A488-1213-3647-67A40818FBF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>
                <a:latin typeface="SVN-Gilroy" panose="00000500000000000000" pitchFamily="50" charset="0"/>
              </a:endParaRPr>
            </a:p>
          </p:txBody>
        </p:sp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id="{028EB102-FAE6-2C42-52C5-6855C6D3728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33867" tIns="33867" rIns="33867" bIns="33867" anchor="ctr"/>
            <a:lstStyle/>
            <a:p>
              <a:pPr algn="ctr">
                <a:lnSpc>
                  <a:spcPts val="2300"/>
                </a:lnSpc>
                <a:defRPr/>
              </a:pPr>
              <a:r>
                <a:rPr lang="vi-VN" sz="1667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3</a:t>
              </a:r>
              <a:endParaRPr lang="en-US" sz="1667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27" name="TextBox 13">
            <a:extLst>
              <a:ext uri="{FF2B5EF4-FFF2-40B4-BE49-F238E27FC236}">
                <a16:creationId xmlns:a16="http://schemas.microsoft.com/office/drawing/2014/main" id="{97A2D2D2-2731-88E1-6EF5-D5E3CFC67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47" y="2952980"/>
            <a:ext cx="4430183" cy="242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600" b="1">
                <a:latin typeface="SVN-Gilroy" panose="00000500000000000000" pitchFamily="50" charset="0"/>
              </a:rPr>
              <a:t>What does the man imply when he says, “I finished my project early”?</a:t>
            </a:r>
            <a:endParaRPr lang="en-US" altLang="en-US" sz="1600" b="1" dirty="0">
              <a:latin typeface="SVN-Gilroy" panose="00000500000000000000" pitchFamily="50" charset="0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4D6E263F-0D56-DBF4-0DD4-61B57ACB0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059" y="5312213"/>
            <a:ext cx="4599517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683"/>
              </a:lnSpc>
            </a:pPr>
            <a:r>
              <a:rPr lang="en-GB" altLang="en-US" sz="1600" b="1">
                <a:solidFill>
                  <a:srgbClr val="000000"/>
                </a:solidFill>
                <a:latin typeface="SVN-Gilroy" panose="00000500000000000000" pitchFamily="50" charset="0"/>
              </a:rPr>
              <a:t>What will the man most likely do next?</a:t>
            </a:r>
            <a:endParaRPr lang="en-US" altLang="en-US" sz="1600" b="1" dirty="0">
              <a:solidFill>
                <a:srgbClr val="000000"/>
              </a:solidFill>
              <a:latin typeface="SVN-Gilroy" panose="00000500000000000000" pitchFamily="50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C5C8A1-CB5E-525A-86F4-7CE9222F2206}"/>
              </a:ext>
            </a:extLst>
          </p:cNvPr>
          <p:cNvSpPr/>
          <p:nvPr/>
        </p:nvSpPr>
        <p:spPr>
          <a:xfrm>
            <a:off x="98828" y="1049860"/>
            <a:ext cx="2013751" cy="33094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latin typeface="SVN-Gilroy" panose="00000500000000000000" pitchFamily="50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5B66A114-CA0B-153A-4D6F-0F133CD1B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37" y="1069147"/>
            <a:ext cx="4368382" cy="105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A. A training session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B. A job interview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C. A safety inspection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D. A product review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86268D-B306-0DE9-1275-55CDF4605664}"/>
              </a:ext>
            </a:extLst>
          </p:cNvPr>
          <p:cNvSpPr/>
          <p:nvPr/>
        </p:nvSpPr>
        <p:spPr>
          <a:xfrm>
            <a:off x="98827" y="3721724"/>
            <a:ext cx="3338055" cy="33094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latin typeface="SVN-Gilroy" panose="00000500000000000000" pitchFamily="50" charset="0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C6AD8138-1DC0-C06E-0004-01E71D43E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97" y="3450063"/>
            <a:ext cx="4146974" cy="113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A. He wants feedback on a task.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B. He has time to offer assistance.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C. He would like to leave for the day. 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D. He thinks he deserves a promotion. 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48095D3-92F5-80A6-7D23-91905AA86F1A}"/>
              </a:ext>
            </a:extLst>
          </p:cNvPr>
          <p:cNvSpPr/>
          <p:nvPr/>
        </p:nvSpPr>
        <p:spPr>
          <a:xfrm>
            <a:off x="98828" y="5817640"/>
            <a:ext cx="2528758" cy="33094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latin typeface="SVN-Gilroy" panose="00000500000000000000" pitchFamily="50" charset="0"/>
            </a:endParaRP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36505C5F-0C6E-2DC9-F146-19D1DAAF3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38" y="5549634"/>
            <a:ext cx="3985182" cy="135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A. Postpone a meeting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B. Follow up on a request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C. Check a piece of equipment</a:t>
            </a: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latin typeface="SVN-Gilroy" panose="00000500000000000000" pitchFamily="50" charset="0"/>
              </a:rPr>
              <a:t>D. Review a policy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B9F736E-FD10-738F-EF44-037A5221CE83}"/>
              </a:ext>
            </a:extLst>
          </p:cNvPr>
          <p:cNvSpPr/>
          <p:nvPr/>
        </p:nvSpPr>
        <p:spPr>
          <a:xfrm>
            <a:off x="4905736" y="1606481"/>
            <a:ext cx="3888942" cy="35383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6A73E73-F3DD-0B0C-1E40-0272F6FF5AEB}"/>
              </a:ext>
            </a:extLst>
          </p:cNvPr>
          <p:cNvSpPr/>
          <p:nvPr/>
        </p:nvSpPr>
        <p:spPr>
          <a:xfrm>
            <a:off x="9610473" y="3521780"/>
            <a:ext cx="1714383" cy="36235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BBCD78B-8DA5-EE47-359A-299621E404E7}"/>
              </a:ext>
            </a:extLst>
          </p:cNvPr>
          <p:cNvSpPr/>
          <p:nvPr/>
        </p:nvSpPr>
        <p:spPr>
          <a:xfrm>
            <a:off x="8234427" y="4265228"/>
            <a:ext cx="2990787" cy="36883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SVN-Gilroy" panose="00000500000000000000" pitchFamily="50" charset="0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08750C4B-3B46-1427-EAD9-91D4E6B03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7143" y="1219109"/>
            <a:ext cx="6701891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M-Cn: </a:t>
            </a:r>
            <a:r>
              <a:rPr lang="en-GB" altLang="en-US" sz="2000">
                <a:latin typeface="SVN-Gilroy" panose="00000500000000000000" pitchFamily="50" charset="0"/>
              </a:rPr>
              <a:t>Hi, Nadia. Our department manager mentioned you're (1) ................... ................ ............... .................</a:t>
            </a:r>
          </a:p>
          <a:p>
            <a:pPr>
              <a:lnSpc>
                <a:spcPct val="125000"/>
              </a:lnSpc>
            </a:pPr>
            <a:r>
              <a:rPr lang="en-GB" altLang="en-US" sz="2000">
                <a:latin typeface="SVN-Gilroy" panose="00000500000000000000" pitchFamily="50" charset="0"/>
              </a:rPr>
              <a:t> </a:t>
            </a:r>
            <a:r>
              <a:rPr lang="en-GB" altLang="en-US" sz="2000" b="1">
                <a:latin typeface="SVN-Gilroy" panose="00000500000000000000" pitchFamily="50" charset="0"/>
              </a:rPr>
              <a:t>W-Am: </a:t>
            </a:r>
            <a:r>
              <a:rPr lang="en-GB" altLang="en-US" sz="2000">
                <a:latin typeface="SVN-Gilroy" panose="00000500000000000000" pitchFamily="50" charset="0"/>
              </a:rPr>
              <a:t>Yeah, I still have a lot to do, and (2) ................. ....................... starts Monday. I've been so busy updating the (3) ......................... ........................., I haven't had time to do anything else.</a:t>
            </a:r>
          </a:p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M-Cn: </a:t>
            </a:r>
            <a:r>
              <a:rPr lang="en-GB" altLang="en-US" sz="2000">
                <a:latin typeface="SVN-Gilroy" panose="00000500000000000000" pitchFamily="50" charset="0"/>
              </a:rPr>
              <a:t>Well ... I finished my project early. What do you need?</a:t>
            </a:r>
          </a:p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W-Am: </a:t>
            </a:r>
            <a:r>
              <a:rPr lang="en-GB" altLang="en-US" sz="2000">
                <a:latin typeface="SVN-Gilroy" panose="00000500000000000000" pitchFamily="50" charset="0"/>
              </a:rPr>
              <a:t>Thank you so much. Could you (4) ............. ..............  the Security Office about the badges for the new employees? I sent them (5) ............ ............... last week, but I haven't heard back yet.</a:t>
            </a:r>
          </a:p>
          <a:p>
            <a:pPr>
              <a:lnSpc>
                <a:spcPct val="125000"/>
              </a:lnSpc>
            </a:pPr>
            <a:r>
              <a:rPr lang="en-GB" altLang="en-US" sz="2000" b="1">
                <a:latin typeface="SVN-Gilroy" panose="00000500000000000000" pitchFamily="50" charset="0"/>
              </a:rPr>
              <a:t>M-Cn: </a:t>
            </a:r>
            <a:r>
              <a:rPr lang="en-GB" altLang="en-US" sz="2000">
                <a:latin typeface="SVN-Gilroy" panose="00000500000000000000" pitchFamily="50" charset="0"/>
              </a:rPr>
              <a:t>No problem, I'll take care of that right away.</a:t>
            </a:r>
          </a:p>
        </p:txBody>
      </p:sp>
      <p:sp>
        <p:nvSpPr>
          <p:cNvPr id="50" name="Text Box 49">
            <a:extLst>
              <a:ext uri="{FF2B5EF4-FFF2-40B4-BE49-F238E27FC236}">
                <a16:creationId xmlns:a16="http://schemas.microsoft.com/office/drawing/2014/main" id="{A5572C56-122E-74FB-126A-8D362E18B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8757" y="1565131"/>
            <a:ext cx="3166723" cy="51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training our new hires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1" name="Text Box 50">
            <a:extLst>
              <a:ext uri="{FF2B5EF4-FFF2-40B4-BE49-F238E27FC236}">
                <a16:creationId xmlns:a16="http://schemas.microsoft.com/office/drawing/2014/main" id="{93740418-069B-8FB1-AD89-830CE9D5E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8082" y="1949433"/>
            <a:ext cx="779252" cy="338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the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2" name="Text Box 51">
            <a:extLst>
              <a:ext uri="{FF2B5EF4-FFF2-40B4-BE49-F238E27FC236}">
                <a16:creationId xmlns:a16="http://schemas.microsoft.com/office/drawing/2014/main" id="{2D8B716D-DC25-2A60-BA25-D05DA2232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6864" y="2329162"/>
            <a:ext cx="2401184" cy="285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training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53" name="Text Box 52">
            <a:extLst>
              <a:ext uri="{FF2B5EF4-FFF2-40B4-BE49-F238E27FC236}">
                <a16:creationId xmlns:a16="http://schemas.microsoft.com/office/drawing/2014/main" id="{D3821E97-3BA1-473A-F20E-3D17CADC4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095" y="2709708"/>
            <a:ext cx="3169455" cy="338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training documents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pic>
        <p:nvPicPr>
          <p:cNvPr id="29" name="Picture 28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0892F3B1-51CD-F7A3-804F-D2ED0ACC24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800" y="-353208"/>
            <a:ext cx="1898098" cy="1336015"/>
          </a:xfrm>
          <a:prstGeom prst="rect">
            <a:avLst/>
          </a:prstGeom>
        </p:spPr>
      </p:pic>
      <p:sp>
        <p:nvSpPr>
          <p:cNvPr id="3" name="Text Box 52">
            <a:extLst>
              <a:ext uri="{FF2B5EF4-FFF2-40B4-BE49-F238E27FC236}">
                <a16:creationId xmlns:a16="http://schemas.microsoft.com/office/drawing/2014/main" id="{68D3D33B-AC25-B8C6-5E0A-7EA6945DC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8857" y="4227064"/>
            <a:ext cx="1514297" cy="362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check with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sp>
        <p:nvSpPr>
          <p:cNvPr id="4" name="Text Box 52">
            <a:extLst>
              <a:ext uri="{FF2B5EF4-FFF2-40B4-BE49-F238E27FC236}">
                <a16:creationId xmlns:a16="http://schemas.microsoft.com/office/drawing/2014/main" id="{54F93137-62AE-D361-5231-9E7D1122A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4692" y="4997820"/>
            <a:ext cx="1584165" cy="25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37F4"/>
                </a:solidFill>
                <a:latin typeface="SVN-Gilroy" panose="00000500000000000000" pitchFamily="50" charset="0"/>
                <a:ea typeface="SVN-Gilroy Medium" panose="00000600000000000000" pitchFamily="50" charset="0"/>
                <a:cs typeface="SVN-Gilroy Medium" panose="00000600000000000000" pitchFamily="50" charset="0"/>
              </a:rPr>
              <a:t>a request </a:t>
            </a:r>
            <a:endParaRPr lang="en-US" altLang="en-US" sz="2000" dirty="0">
              <a:solidFill>
                <a:srgbClr val="0037F4"/>
              </a:solidFill>
              <a:latin typeface="SVN-Gilroy" panose="00000500000000000000" pitchFamily="50" charset="0"/>
              <a:ea typeface="SVN-Gilroy Medium" panose="00000600000000000000" pitchFamily="50" charset="0"/>
              <a:cs typeface="SVN-Gilroy Medium" panose="00000600000000000000" pitchFamily="50" charset="0"/>
            </a:endParaRPr>
          </a:p>
        </p:txBody>
      </p:sp>
      <p:pic>
        <p:nvPicPr>
          <p:cNvPr id="25" name="Doan 4">
            <a:hlinkClick r:id="" action="ppaction://media"/>
            <a:extLst>
              <a:ext uri="{FF2B5EF4-FFF2-40B4-BE49-F238E27FC236}">
                <a16:creationId xmlns:a16="http://schemas.microsoft.com/office/drawing/2014/main" id="{52C3B50B-1AAC-7037-491E-2984FA00AC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34861" y="93111"/>
            <a:ext cx="452264" cy="45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06815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46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3" dur="3743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14" grpId="0" bldLvl="0" animBg="1"/>
      <p:bldP spid="14" grpId="1" animBg="1"/>
      <p:bldP spid="9" grpId="0" bldLvl="0" animBg="1"/>
      <p:bldP spid="9" grpId="1" animBg="1"/>
      <p:bldP spid="8" grpId="0" bldLvl="0" animBg="1"/>
      <p:bldP spid="8" grpId="1" animBg="1"/>
      <p:bldP spid="2" grpId="0" bldLvl="0" animBg="1"/>
      <p:bldP spid="2" grpId="1" animBg="1"/>
      <p:bldP spid="13" grpId="0"/>
      <p:bldP spid="13" grpId="1"/>
      <p:bldP spid="27" grpId="0"/>
      <p:bldP spid="27" grpId="1"/>
      <p:bldP spid="28" grpId="0"/>
      <p:bldP spid="28" grpId="1"/>
      <p:bldP spid="18" grpId="0" bldLvl="0" animBg="1"/>
      <p:bldP spid="18" grpId="1" animBg="1"/>
      <p:bldP spid="19" grpId="0"/>
      <p:bldP spid="19" grpId="1"/>
      <p:bldP spid="23" grpId="0" bldLvl="0" animBg="1"/>
      <p:bldP spid="23" grpId="1" animBg="1"/>
      <p:bldP spid="24" grpId="0"/>
      <p:bldP spid="24" grpId="1"/>
      <p:bldP spid="30" grpId="0" bldLvl="0" animBg="1"/>
      <p:bldP spid="30" grpId="1" animBg="1"/>
      <p:bldP spid="31" grpId="0"/>
      <p:bldP spid="31" grpId="1"/>
      <p:bldP spid="43" grpId="0" bldLvl="0" animBg="1"/>
      <p:bldP spid="43" grpId="1" animBg="1"/>
      <p:bldP spid="44" grpId="0" bldLvl="0" animBg="1"/>
      <p:bldP spid="44" grpId="1" animBg="1"/>
      <p:bldP spid="45" grpId="0" bldLvl="0" animBg="1"/>
      <p:bldP spid="45" grpId="1" animBg="1"/>
      <p:bldP spid="47" grpId="0"/>
      <p:bldP spid="47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3" grpId="0"/>
      <p:bldP spid="3" grpId="1"/>
      <p:bldP spid="4" grpId="0"/>
      <p:bldP spid="4" grpId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</TotalTime>
  <Words>2138</Words>
  <Application>Microsoft Office PowerPoint</Application>
  <PresentationFormat>Widescreen</PresentationFormat>
  <Paragraphs>234</Paragraphs>
  <Slides>15</Slides>
  <Notes>10</Notes>
  <HiddenSlides>0</HiddenSlides>
  <MMClips>6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Aptos</vt:lpstr>
      <vt:lpstr>Arial</vt:lpstr>
      <vt:lpstr>Calibri</vt:lpstr>
      <vt:lpstr>Segoe UI</vt:lpstr>
      <vt:lpstr>Segoe UI Black</vt:lpstr>
      <vt:lpstr>SVN-Gilroy</vt:lpstr>
      <vt:lpstr>SVN-Gilroy Bold</vt:lpstr>
      <vt:lpstr>SVN-Gilroy Heavy</vt:lpstr>
      <vt:lpstr>SVN-Gilroy Medium</vt:lpstr>
      <vt:lpstr>SVN-Gilroy SemiBold</vt:lpstr>
      <vt:lpstr>SVN-Gilroy XBold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Nguyễn Thị Hà An</dc:creator>
  <cp:lastModifiedBy>vu linh</cp:lastModifiedBy>
  <cp:revision>24</cp:revision>
  <dcterms:created xsi:type="dcterms:W3CDTF">2024-06-28T04:28:06Z</dcterms:created>
  <dcterms:modified xsi:type="dcterms:W3CDTF">2025-03-28T03:32:43Z</dcterms:modified>
</cp:coreProperties>
</file>